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906000" cy="6858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4" d="100"/>
          <a:sy n="74" d="100"/>
        </p:scale>
        <p:origin x="-870" y="-90"/>
      </p:cViewPr>
      <p:guideLst>
        <p:guide orient="horz" pos="2160"/>
        <p:guide pos="312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238250" y="1122363"/>
            <a:ext cx="74295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0916A2AD-C6C3-499E-A47C-A477FA7FB4ED}" type="datetimeFigureOut">
              <a:rPr kumimoji="1" lang="ja-JP" altLang="en-US" smtClean="0"/>
              <a:pPr/>
              <a:t>2015/7/10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835A71E-2DF3-45CC-B685-3FA90578BD39}" type="slidenum">
              <a:rPr kumimoji="1" lang="ja-JP" altLang="en-US" smtClean="0"/>
              <a:pPr/>
              <a:t>&lt;#&gt;</a:t>
            </a:fld>
            <a:endParaRPr kumimoji="1" lang="ja-JP" altLang="en-US"/>
          </a:p>
        </p:txBody>
      </p:sp>
    </p:spTree>
    <p:extLst>
      <p:ext uri="{BB962C8B-B14F-4D97-AF65-F5344CB8AC3E}">
        <p14:creationId xmlns="" xmlns:p14="http://schemas.microsoft.com/office/powerpoint/2010/main" val="13503696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916A2AD-C6C3-499E-A47C-A477FA7FB4ED}" type="datetimeFigureOut">
              <a:rPr kumimoji="1" lang="ja-JP" altLang="en-US" smtClean="0"/>
              <a:pPr/>
              <a:t>2015/7/10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835A71E-2DF3-45CC-B685-3FA90578BD39}" type="slidenum">
              <a:rPr kumimoji="1" lang="ja-JP" altLang="en-US" smtClean="0"/>
              <a:pPr/>
              <a:t>&lt;#&gt;</a:t>
            </a:fld>
            <a:endParaRPr kumimoji="1" lang="ja-JP" altLang="en-US"/>
          </a:p>
        </p:txBody>
      </p:sp>
    </p:spTree>
    <p:extLst>
      <p:ext uri="{BB962C8B-B14F-4D97-AF65-F5344CB8AC3E}">
        <p14:creationId xmlns="" xmlns:p14="http://schemas.microsoft.com/office/powerpoint/2010/main" val="36601461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5760442" y="365125"/>
            <a:ext cx="173484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553344" y="365125"/>
            <a:ext cx="5083274"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916A2AD-C6C3-499E-A47C-A477FA7FB4ED}" type="datetimeFigureOut">
              <a:rPr kumimoji="1" lang="ja-JP" altLang="en-US" smtClean="0"/>
              <a:pPr/>
              <a:t>2015/7/10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835A71E-2DF3-45CC-B685-3FA90578BD39}" type="slidenum">
              <a:rPr kumimoji="1" lang="ja-JP" altLang="en-US" smtClean="0"/>
              <a:pPr/>
              <a:t>&lt;#&gt;</a:t>
            </a:fld>
            <a:endParaRPr kumimoji="1" lang="ja-JP" altLang="en-US"/>
          </a:p>
        </p:txBody>
      </p:sp>
    </p:spTree>
    <p:extLst>
      <p:ext uri="{BB962C8B-B14F-4D97-AF65-F5344CB8AC3E}">
        <p14:creationId xmlns="" xmlns:p14="http://schemas.microsoft.com/office/powerpoint/2010/main" val="29146845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916A2AD-C6C3-499E-A47C-A477FA7FB4ED}" type="datetimeFigureOut">
              <a:rPr kumimoji="1" lang="ja-JP" altLang="en-US" smtClean="0"/>
              <a:pPr/>
              <a:t>2015/7/10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835A71E-2DF3-45CC-B685-3FA90578BD39}" type="slidenum">
              <a:rPr kumimoji="1" lang="ja-JP" altLang="en-US" smtClean="0"/>
              <a:pPr/>
              <a:t>&lt;#&gt;</a:t>
            </a:fld>
            <a:endParaRPr kumimoji="1" lang="ja-JP" altLang="en-US"/>
          </a:p>
        </p:txBody>
      </p:sp>
    </p:spTree>
    <p:extLst>
      <p:ext uri="{BB962C8B-B14F-4D97-AF65-F5344CB8AC3E}">
        <p14:creationId xmlns="" xmlns:p14="http://schemas.microsoft.com/office/powerpoint/2010/main" val="7643307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75878" y="1709739"/>
            <a:ext cx="8543925"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75878" y="4589464"/>
            <a:ext cx="8543925"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0916A2AD-C6C3-499E-A47C-A477FA7FB4ED}" type="datetimeFigureOut">
              <a:rPr kumimoji="1" lang="ja-JP" altLang="en-US" smtClean="0"/>
              <a:pPr/>
              <a:t>2015/7/10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835A71E-2DF3-45CC-B685-3FA90578BD39}" type="slidenum">
              <a:rPr kumimoji="1" lang="ja-JP" altLang="en-US" smtClean="0"/>
              <a:pPr/>
              <a:t>&lt;#&gt;</a:t>
            </a:fld>
            <a:endParaRPr kumimoji="1" lang="ja-JP" altLang="en-US"/>
          </a:p>
        </p:txBody>
      </p:sp>
    </p:spTree>
    <p:extLst>
      <p:ext uri="{BB962C8B-B14F-4D97-AF65-F5344CB8AC3E}">
        <p14:creationId xmlns="" xmlns:p14="http://schemas.microsoft.com/office/powerpoint/2010/main" val="21637662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553343" y="1825625"/>
            <a:ext cx="3409057"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086226" y="1825625"/>
            <a:ext cx="3409057"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0916A2AD-C6C3-499E-A47C-A477FA7FB4ED}" type="datetimeFigureOut">
              <a:rPr kumimoji="1" lang="ja-JP" altLang="en-US" smtClean="0"/>
              <a:pPr/>
              <a:t>2015/7/10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835A71E-2DF3-45CC-B685-3FA90578BD39}" type="slidenum">
              <a:rPr kumimoji="1" lang="ja-JP" altLang="en-US" smtClean="0"/>
              <a:pPr/>
              <a:t>&lt;#&gt;</a:t>
            </a:fld>
            <a:endParaRPr kumimoji="1" lang="ja-JP" altLang="en-US"/>
          </a:p>
        </p:txBody>
      </p:sp>
    </p:spTree>
    <p:extLst>
      <p:ext uri="{BB962C8B-B14F-4D97-AF65-F5344CB8AC3E}">
        <p14:creationId xmlns="" xmlns:p14="http://schemas.microsoft.com/office/powerpoint/2010/main" val="33945157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82328" y="365126"/>
            <a:ext cx="8543925"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82328"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682328" y="2505075"/>
            <a:ext cx="4190702"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5014913" y="2505075"/>
            <a:ext cx="4211340"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0916A2AD-C6C3-499E-A47C-A477FA7FB4ED}" type="datetimeFigureOut">
              <a:rPr kumimoji="1" lang="ja-JP" altLang="en-US" smtClean="0"/>
              <a:pPr/>
              <a:t>2015/7/10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7835A71E-2DF3-45CC-B685-3FA90578BD39}" type="slidenum">
              <a:rPr kumimoji="1" lang="ja-JP" altLang="en-US" smtClean="0"/>
              <a:pPr/>
              <a:t>&lt;#&gt;</a:t>
            </a:fld>
            <a:endParaRPr kumimoji="1" lang="ja-JP" altLang="en-US"/>
          </a:p>
        </p:txBody>
      </p:sp>
    </p:spTree>
    <p:extLst>
      <p:ext uri="{BB962C8B-B14F-4D97-AF65-F5344CB8AC3E}">
        <p14:creationId xmlns="" xmlns:p14="http://schemas.microsoft.com/office/powerpoint/2010/main" val="7958027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0916A2AD-C6C3-499E-A47C-A477FA7FB4ED}" type="datetimeFigureOut">
              <a:rPr kumimoji="1" lang="ja-JP" altLang="en-US" smtClean="0"/>
              <a:pPr/>
              <a:t>2015/7/10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7835A71E-2DF3-45CC-B685-3FA90578BD39}" type="slidenum">
              <a:rPr kumimoji="1" lang="ja-JP" altLang="en-US" smtClean="0"/>
              <a:pPr/>
              <a:t>&lt;#&gt;</a:t>
            </a:fld>
            <a:endParaRPr kumimoji="1" lang="ja-JP" altLang="en-US"/>
          </a:p>
        </p:txBody>
      </p:sp>
    </p:spTree>
    <p:extLst>
      <p:ext uri="{BB962C8B-B14F-4D97-AF65-F5344CB8AC3E}">
        <p14:creationId xmlns="" xmlns:p14="http://schemas.microsoft.com/office/powerpoint/2010/main" val="15760269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916A2AD-C6C3-499E-A47C-A477FA7FB4ED}" type="datetimeFigureOut">
              <a:rPr kumimoji="1" lang="ja-JP" altLang="en-US" smtClean="0"/>
              <a:pPr/>
              <a:t>2015/7/10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7835A71E-2DF3-45CC-B685-3FA90578BD39}" type="slidenum">
              <a:rPr kumimoji="1" lang="ja-JP" altLang="en-US" smtClean="0"/>
              <a:pPr/>
              <a:t>&lt;#&gt;</a:t>
            </a:fld>
            <a:endParaRPr kumimoji="1" lang="ja-JP" altLang="en-US"/>
          </a:p>
        </p:txBody>
      </p:sp>
    </p:spTree>
    <p:extLst>
      <p:ext uri="{BB962C8B-B14F-4D97-AF65-F5344CB8AC3E}">
        <p14:creationId xmlns="" xmlns:p14="http://schemas.microsoft.com/office/powerpoint/2010/main" val="24519428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82328" y="457200"/>
            <a:ext cx="3194943"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4211340" y="987426"/>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0916A2AD-C6C3-499E-A47C-A477FA7FB4ED}" type="datetimeFigureOut">
              <a:rPr kumimoji="1" lang="ja-JP" altLang="en-US" smtClean="0"/>
              <a:pPr/>
              <a:t>2015/7/10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835A71E-2DF3-45CC-B685-3FA90578BD39}" type="slidenum">
              <a:rPr kumimoji="1" lang="ja-JP" altLang="en-US" smtClean="0"/>
              <a:pPr/>
              <a:t>&lt;#&gt;</a:t>
            </a:fld>
            <a:endParaRPr kumimoji="1" lang="ja-JP" altLang="en-US"/>
          </a:p>
        </p:txBody>
      </p:sp>
    </p:spTree>
    <p:extLst>
      <p:ext uri="{BB962C8B-B14F-4D97-AF65-F5344CB8AC3E}">
        <p14:creationId xmlns="" xmlns:p14="http://schemas.microsoft.com/office/powerpoint/2010/main" val="28394395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82328" y="457200"/>
            <a:ext cx="3194943"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4211340" y="987426"/>
            <a:ext cx="5014913"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0916A2AD-C6C3-499E-A47C-A477FA7FB4ED}" type="datetimeFigureOut">
              <a:rPr kumimoji="1" lang="ja-JP" altLang="en-US" smtClean="0"/>
              <a:pPr/>
              <a:t>2015/7/10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835A71E-2DF3-45CC-B685-3FA90578BD39}" type="slidenum">
              <a:rPr kumimoji="1" lang="ja-JP" altLang="en-US" smtClean="0"/>
              <a:pPr/>
              <a:t>&lt;#&gt;</a:t>
            </a:fld>
            <a:endParaRPr kumimoji="1" lang="ja-JP" altLang="en-US"/>
          </a:p>
        </p:txBody>
      </p:sp>
    </p:spTree>
    <p:extLst>
      <p:ext uri="{BB962C8B-B14F-4D97-AF65-F5344CB8AC3E}">
        <p14:creationId xmlns="" xmlns:p14="http://schemas.microsoft.com/office/powerpoint/2010/main" val="26036290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81038" y="365126"/>
            <a:ext cx="8543925"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681038" y="6356351"/>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16A2AD-C6C3-499E-A47C-A477FA7FB4ED}" type="datetimeFigureOut">
              <a:rPr kumimoji="1" lang="ja-JP" altLang="en-US" smtClean="0"/>
              <a:pPr/>
              <a:t>2015/7/10</a:t>
            </a:fld>
            <a:endParaRPr kumimoji="1" lang="ja-JP" altLang="en-US"/>
          </a:p>
        </p:txBody>
      </p:sp>
      <p:sp>
        <p:nvSpPr>
          <p:cNvPr id="5" name="フッター プレースホルダー 4"/>
          <p:cNvSpPr>
            <a:spLocks noGrp="1"/>
          </p:cNvSpPr>
          <p:nvPr>
            <p:ph type="ftr" sz="quarter" idx="3"/>
          </p:nvPr>
        </p:nvSpPr>
        <p:spPr>
          <a:xfrm>
            <a:off x="3281363" y="6356351"/>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996113" y="6356351"/>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35A71E-2DF3-45CC-B685-3FA90578BD39}" type="slidenum">
              <a:rPr kumimoji="1" lang="ja-JP" altLang="en-US" smtClean="0"/>
              <a:pPr/>
              <a:t>&lt;#&gt;</a:t>
            </a:fld>
            <a:endParaRPr kumimoji="1" lang="ja-JP" altLang="en-US"/>
          </a:p>
        </p:txBody>
      </p:sp>
    </p:spTree>
    <p:extLst>
      <p:ext uri="{BB962C8B-B14F-4D97-AF65-F5344CB8AC3E}">
        <p14:creationId xmlns="" xmlns:p14="http://schemas.microsoft.com/office/powerpoint/2010/main" val="9366306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角丸四角形 3"/>
          <p:cNvSpPr/>
          <p:nvPr/>
        </p:nvSpPr>
        <p:spPr>
          <a:xfrm>
            <a:off x="558800" y="2432050"/>
            <a:ext cx="8864600" cy="1473200"/>
          </a:xfrm>
          <a:prstGeom prst="roundRect">
            <a:avLst/>
          </a:prstGeom>
          <a:solidFill>
            <a:srgbClr val="CCF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dirty="0" smtClean="0">
                <a:solidFill>
                  <a:schemeClr val="tx1"/>
                </a:solidFill>
              </a:rPr>
              <a:t>平和安全法制</a:t>
            </a:r>
            <a:r>
              <a:rPr lang="ja-JP" altLang="en-US" sz="2800" dirty="0">
                <a:solidFill>
                  <a:schemeClr val="tx1"/>
                </a:solidFill>
              </a:rPr>
              <a:t>の整備について</a:t>
            </a:r>
            <a:endParaRPr kumimoji="1" lang="ja-JP" altLang="en-US" sz="2800" dirty="0">
              <a:solidFill>
                <a:schemeClr val="tx1"/>
              </a:solidFill>
            </a:endParaRPr>
          </a:p>
        </p:txBody>
      </p:sp>
    </p:spTree>
    <p:extLst>
      <p:ext uri="{BB962C8B-B14F-4D97-AF65-F5344CB8AC3E}">
        <p14:creationId xmlns="" xmlns:p14="http://schemas.microsoft.com/office/powerpoint/2010/main" val="444320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237614" y="734490"/>
            <a:ext cx="9399871" cy="2554545"/>
          </a:xfrm>
          <a:prstGeom prst="rect">
            <a:avLst/>
          </a:prstGeom>
        </p:spPr>
        <p:txBody>
          <a:bodyPr wrap="square">
            <a:spAutoFit/>
          </a:bodyPr>
          <a:lstStyle/>
          <a:p>
            <a:pPr marL="174625" indent="-174625"/>
            <a:r>
              <a:rPr lang="ja-JP" altLang="en-US" sz="1600" dirty="0" smtClean="0"/>
              <a:t>○　安全保障環境の変容の中で、隙間を塞ぎ、切れ目ない対応を可能とするため、基盤となる制度・態勢を整えるこ</a:t>
            </a:r>
            <a:r>
              <a:rPr lang="ja-JP" altLang="en-US" sz="1600" dirty="0"/>
              <a:t>と</a:t>
            </a:r>
            <a:r>
              <a:rPr lang="ja-JP" altLang="en-US" sz="1600" dirty="0" smtClean="0"/>
              <a:t>が緊急の課題。</a:t>
            </a:r>
            <a:endParaRPr lang="en-US" altLang="ja-JP" sz="1600" dirty="0" smtClean="0"/>
          </a:p>
          <a:p>
            <a:pPr marL="174625" indent="-174625"/>
            <a:r>
              <a:rPr lang="ja-JP" altLang="en-US" sz="1600" dirty="0" smtClean="0"/>
              <a:t>○　</a:t>
            </a:r>
            <a:r>
              <a:rPr lang="en-US" altLang="ja-JP" sz="1600" dirty="0" smtClean="0"/>
              <a:t> </a:t>
            </a:r>
            <a:r>
              <a:rPr lang="ja-JP" altLang="en-US" sz="1600" dirty="0" smtClean="0"/>
              <a:t>四つの事態（武力攻撃事態、存立危機事態、重要影響事態、国際平和共同対処事態）を含め、各種状況に的確に対応するのに必要な権限と要件について、既存立法を前提としつつ、具体的に定めたもの。</a:t>
            </a:r>
            <a:endParaRPr lang="en-US" altLang="ja-JP" sz="1600" dirty="0" smtClean="0"/>
          </a:p>
          <a:p>
            <a:pPr marL="174625" indent="-174625"/>
            <a:r>
              <a:rPr lang="ja-JP" altLang="en-US" sz="1600" dirty="0" smtClean="0"/>
              <a:t>○　</a:t>
            </a:r>
            <a:r>
              <a:rPr lang="en-US" altLang="ja-JP" sz="1600" dirty="0" smtClean="0"/>
              <a:t> </a:t>
            </a:r>
            <a:r>
              <a:rPr lang="ja-JP" altLang="en-US" sz="1600" dirty="0" smtClean="0"/>
              <a:t>複雑に見えるのは、憲法の制約を考慮し、厳正な手続と厳格な要件をしっかりと定めるため。</a:t>
            </a:r>
            <a:endParaRPr lang="en-US" altLang="ja-JP" sz="1600" dirty="0" smtClean="0"/>
          </a:p>
          <a:p>
            <a:pPr marL="174625" indent="-174625"/>
            <a:r>
              <a:rPr lang="ja-JP" altLang="en-US" sz="1600" dirty="0"/>
              <a:t>　</a:t>
            </a:r>
            <a:r>
              <a:rPr lang="ja-JP" altLang="en-US" sz="1600" dirty="0" smtClean="0"/>
              <a:t>⇒ポジリスト方式のいわば宿命</a:t>
            </a:r>
          </a:p>
          <a:p>
            <a:pPr marL="174625" indent="-174625"/>
            <a:r>
              <a:rPr lang="ja-JP" altLang="en-US" sz="1600" dirty="0" smtClean="0"/>
              <a:t>○　いずれの対処も国会の判断と承認を必要とし、国際法上正当な場合しか参加できない。</a:t>
            </a:r>
            <a:endParaRPr lang="en-US" altLang="ja-JP" sz="1600" dirty="0" smtClean="0"/>
          </a:p>
          <a:p>
            <a:pPr marL="174625" indent="-174625"/>
            <a:r>
              <a:rPr lang="ja-JP" altLang="en-US" sz="1600" dirty="0" smtClean="0"/>
              <a:t>　⇒具体的必要性、理由、計画の内容を明示</a:t>
            </a:r>
          </a:p>
          <a:p>
            <a:pPr marL="174625" indent="-174625"/>
            <a:r>
              <a:rPr lang="ja-JP" altLang="en-US" sz="1600" dirty="0" smtClean="0"/>
              <a:t>○　</a:t>
            </a:r>
            <a:r>
              <a:rPr lang="en-US" altLang="ja-JP" sz="1600" dirty="0" smtClean="0"/>
              <a:t> </a:t>
            </a:r>
            <a:r>
              <a:rPr lang="ja-JP" altLang="en-US" sz="1600" dirty="0" smtClean="0"/>
              <a:t>法整備内容は、従来指摘されながら具体的措置が講じられてこなかった</a:t>
            </a:r>
            <a:r>
              <a:rPr lang="ja-JP" altLang="en-US" sz="1600" dirty="0"/>
              <a:t>措置</a:t>
            </a:r>
            <a:r>
              <a:rPr lang="ja-JP" altLang="en-US" sz="1600" dirty="0" smtClean="0"/>
              <a:t>が大半。</a:t>
            </a:r>
            <a:endParaRPr lang="en-US" altLang="ja-JP" sz="1600" dirty="0" smtClean="0"/>
          </a:p>
          <a:p>
            <a:pPr marL="174625" indent="-174625"/>
            <a:r>
              <a:rPr lang="ja-JP" altLang="en-US" sz="1600" dirty="0" smtClean="0"/>
              <a:t>　⇒与野党間でも相当程度のコンセンサスのあるもの</a:t>
            </a:r>
            <a:endParaRPr lang="ja-JP" altLang="en-US" sz="1600" dirty="0"/>
          </a:p>
        </p:txBody>
      </p:sp>
      <p:sp>
        <p:nvSpPr>
          <p:cNvPr id="4" name="角丸四角形 3"/>
          <p:cNvSpPr/>
          <p:nvPr/>
        </p:nvSpPr>
        <p:spPr>
          <a:xfrm>
            <a:off x="237615" y="169905"/>
            <a:ext cx="3290746" cy="442674"/>
          </a:xfrm>
          <a:prstGeom prst="roundRect">
            <a:avLst/>
          </a:prstGeom>
          <a:solidFill>
            <a:srgbClr val="FFFF99"/>
          </a:solidFill>
          <a:ln>
            <a:solidFill>
              <a:schemeClr val="tx1"/>
            </a:solidFill>
          </a:ln>
        </p:spPr>
        <p:style>
          <a:lnRef idx="2">
            <a:schemeClr val="accent4">
              <a:shade val="50000"/>
            </a:schemeClr>
          </a:lnRef>
          <a:fillRef idx="1">
            <a:schemeClr val="accent4"/>
          </a:fillRef>
          <a:effectRef idx="0">
            <a:schemeClr val="accent4"/>
          </a:effectRef>
          <a:fontRef idx="minor">
            <a:schemeClr val="lt1"/>
          </a:fontRef>
        </p:style>
        <p:txBody>
          <a:bodyPr wrap="none">
            <a:spAutoFit/>
          </a:bodyPr>
          <a:lstStyle/>
          <a:p>
            <a:r>
              <a:rPr lang="ja-JP" altLang="en-US" sz="2000" dirty="0" smtClean="0">
                <a:solidFill>
                  <a:schemeClr val="tx1"/>
                </a:solidFill>
              </a:rPr>
              <a:t>１　平和安全法制のポイン卜</a:t>
            </a:r>
          </a:p>
        </p:txBody>
      </p:sp>
      <p:sp>
        <p:nvSpPr>
          <p:cNvPr id="5" name="角丸四角形 4"/>
          <p:cNvSpPr/>
          <p:nvPr/>
        </p:nvSpPr>
        <p:spPr>
          <a:xfrm>
            <a:off x="237614" y="3527964"/>
            <a:ext cx="5032147" cy="442674"/>
          </a:xfrm>
          <a:prstGeom prst="roundRect">
            <a:avLst/>
          </a:prstGeom>
          <a:solidFill>
            <a:srgbClr val="FFFF99"/>
          </a:solidFill>
          <a:ln>
            <a:solidFill>
              <a:schemeClr val="tx1"/>
            </a:solidFill>
          </a:ln>
        </p:spPr>
        <p:style>
          <a:lnRef idx="2">
            <a:schemeClr val="accent4">
              <a:shade val="50000"/>
            </a:schemeClr>
          </a:lnRef>
          <a:fillRef idx="1">
            <a:schemeClr val="accent4"/>
          </a:fillRef>
          <a:effectRef idx="0">
            <a:schemeClr val="accent4"/>
          </a:effectRef>
          <a:fontRef idx="minor">
            <a:schemeClr val="lt1"/>
          </a:fontRef>
        </p:style>
        <p:txBody>
          <a:bodyPr wrap="none">
            <a:spAutoFit/>
          </a:bodyPr>
          <a:lstStyle/>
          <a:p>
            <a:r>
              <a:rPr lang="ja-JP" altLang="en-US" sz="2000" dirty="0" smtClean="0">
                <a:solidFill>
                  <a:schemeClr val="tx1"/>
                </a:solidFill>
              </a:rPr>
              <a:t>２　平和安全法制整備の検討プロセスの特徴</a:t>
            </a:r>
          </a:p>
        </p:txBody>
      </p:sp>
      <p:sp>
        <p:nvSpPr>
          <p:cNvPr id="6" name="正方形/長方形 5"/>
          <p:cNvSpPr/>
          <p:nvPr/>
        </p:nvSpPr>
        <p:spPr>
          <a:xfrm>
            <a:off x="237613" y="4000091"/>
            <a:ext cx="9240215" cy="2554545"/>
          </a:xfrm>
          <a:prstGeom prst="rect">
            <a:avLst/>
          </a:prstGeom>
        </p:spPr>
        <p:txBody>
          <a:bodyPr wrap="square">
            <a:spAutoFit/>
          </a:bodyPr>
          <a:lstStyle/>
          <a:p>
            <a:pPr>
              <a:tabLst>
                <a:tab pos="1790700" algn="l"/>
              </a:tabLst>
            </a:pPr>
            <a:r>
              <a:rPr lang="ja-JP" altLang="en-US" sz="1600" b="0" i="0" u="none" strike="noStrike" baseline="0" dirty="0" smtClean="0">
                <a:latin typeface="+mn-ea"/>
              </a:rPr>
              <a:t>○　</a:t>
            </a:r>
            <a:r>
              <a:rPr lang="ja-JP" altLang="en-US" sz="1600" b="0" i="0" u="sng" strike="noStrike" baseline="0" dirty="0" smtClean="0">
                <a:latin typeface="+mn-ea"/>
              </a:rPr>
              <a:t>政治主導性</a:t>
            </a:r>
            <a:r>
              <a:rPr lang="ja-JP" altLang="en-US" sz="1600" b="0" i="0" strike="noStrike" baseline="0" dirty="0" smtClean="0">
                <a:latin typeface="+mn-ea"/>
              </a:rPr>
              <a:t>　　</a:t>
            </a:r>
            <a:r>
              <a:rPr lang="ja-JP" altLang="en-US" sz="1600" dirty="0">
                <a:latin typeface="+mn-ea"/>
              </a:rPr>
              <a:t> </a:t>
            </a:r>
            <a:r>
              <a:rPr lang="ja-JP" altLang="en-US" sz="1600" dirty="0" smtClean="0">
                <a:latin typeface="+mn-ea"/>
              </a:rPr>
              <a:t>  ⇒</a:t>
            </a:r>
            <a:r>
              <a:rPr lang="ja-JP" altLang="en-US" sz="1600" b="0" i="0" u="none" strike="noStrike" baseline="0" dirty="0" smtClean="0">
                <a:latin typeface="+mn-ea"/>
              </a:rPr>
              <a:t>与党協議による方向性の設定</a:t>
            </a:r>
          </a:p>
          <a:p>
            <a:pPr marL="174625" indent="-174625">
              <a:tabLst>
                <a:tab pos="1790700" algn="l"/>
              </a:tabLst>
            </a:pPr>
            <a:r>
              <a:rPr lang="ja-JP" altLang="en-US" sz="1600" dirty="0" smtClean="0">
                <a:latin typeface="+mn-ea"/>
              </a:rPr>
              <a:t>○　</a:t>
            </a:r>
            <a:r>
              <a:rPr lang="ja-JP" altLang="en-US" sz="1600" b="0" i="0" u="sng" strike="noStrike" baseline="0" dirty="0" smtClean="0">
                <a:latin typeface="+mn-ea"/>
              </a:rPr>
              <a:t>包括性</a:t>
            </a:r>
            <a:r>
              <a:rPr lang="en-US" altLang="ja-JP" sz="1600" b="0" i="0" u="none" strike="noStrike" baseline="0" dirty="0" smtClean="0">
                <a:latin typeface="+mn-ea"/>
              </a:rPr>
              <a:t>	</a:t>
            </a:r>
            <a:r>
              <a:rPr lang="ja-JP" altLang="en-US" sz="1600" b="0" i="0" u="none" strike="noStrike" baseline="0" dirty="0" smtClean="0">
                <a:latin typeface="+mn-ea"/>
              </a:rPr>
              <a:t>⇒過去の問題点・課題の総合的検討、切れ目のない態勢 </a:t>
            </a:r>
            <a:endParaRPr lang="en-US" altLang="ja-JP" sz="1600" b="0" i="0" u="none" strike="noStrike" baseline="0" dirty="0" smtClean="0">
              <a:latin typeface="+mn-ea"/>
            </a:endParaRPr>
          </a:p>
          <a:p>
            <a:pPr marL="174625" indent="-174625">
              <a:tabLst>
                <a:tab pos="1790700" algn="l"/>
              </a:tabLst>
            </a:pPr>
            <a:r>
              <a:rPr lang="ja-JP" altLang="en-US" sz="1600" dirty="0" smtClean="0">
                <a:latin typeface="+mn-ea"/>
              </a:rPr>
              <a:t>○　</a:t>
            </a:r>
            <a:r>
              <a:rPr lang="ja-JP" altLang="en-US" sz="1600" b="0" i="0" u="sng" strike="noStrike" baseline="0" dirty="0" smtClean="0">
                <a:latin typeface="+mn-ea"/>
              </a:rPr>
              <a:t>連続性</a:t>
            </a:r>
            <a:r>
              <a:rPr lang="en-US" altLang="ja-JP" sz="1600" b="0" i="0" u="none" strike="noStrike" baseline="0" dirty="0" smtClean="0">
                <a:latin typeface="+mn-ea"/>
              </a:rPr>
              <a:t>	</a:t>
            </a:r>
            <a:r>
              <a:rPr lang="ja-JP" altLang="en-US" sz="1600" b="0" i="0" u="none" strike="noStrike" baseline="0" dirty="0" smtClean="0">
                <a:latin typeface="+mn-ea"/>
              </a:rPr>
              <a:t>⇒従来の政策文書、有識者の提言、選挙公約等の延長上</a:t>
            </a:r>
          </a:p>
          <a:p>
            <a:pPr>
              <a:tabLst>
                <a:tab pos="1790700" algn="l"/>
              </a:tabLst>
            </a:pPr>
            <a:r>
              <a:rPr lang="ja-JP" altLang="en-US" sz="1600" b="0" i="0" u="none" strike="noStrike" baseline="0" dirty="0" smtClean="0">
                <a:latin typeface="+mn-ea"/>
              </a:rPr>
              <a:t>○</a:t>
            </a:r>
            <a:r>
              <a:rPr lang="en-US" altLang="ja-JP" sz="1600" b="0" i="0" u="none" strike="noStrike" baseline="0" dirty="0" smtClean="0">
                <a:latin typeface="+mn-ea"/>
              </a:rPr>
              <a:t> </a:t>
            </a:r>
            <a:r>
              <a:rPr lang="ja-JP" altLang="en-US" sz="1600" dirty="0" smtClean="0">
                <a:latin typeface="+mn-ea"/>
              </a:rPr>
              <a:t> </a:t>
            </a:r>
            <a:r>
              <a:rPr lang="ja-JP" altLang="en-US" sz="1600" b="0" i="0" u="sng" strike="noStrike" baseline="0" dirty="0" smtClean="0">
                <a:latin typeface="+mn-ea"/>
              </a:rPr>
              <a:t>限定性・厳密性</a:t>
            </a:r>
            <a:r>
              <a:rPr lang="ja-JP" altLang="en-US" sz="1600" b="0" i="0" strike="noStrike" baseline="0" dirty="0" smtClean="0">
                <a:latin typeface="+mn-ea"/>
              </a:rPr>
              <a:t>　⇒</a:t>
            </a:r>
            <a:r>
              <a:rPr lang="ja-JP" altLang="en-US" sz="1600" b="0" i="0" u="none" strike="noStrike" baseline="0" dirty="0" smtClean="0">
                <a:latin typeface="+mn-ea"/>
              </a:rPr>
              <a:t>与党協議における慎重・厳密な議論、要件の</a:t>
            </a:r>
            <a:r>
              <a:rPr lang="ja-JP" altLang="en-US" sz="1600" dirty="0" smtClean="0">
                <a:latin typeface="+mn-ea"/>
              </a:rPr>
              <a:t>「</a:t>
            </a:r>
            <a:r>
              <a:rPr lang="ja-JP" altLang="en-US" sz="1600" b="0" i="0" u="none" strike="noStrike" baseline="0" dirty="0" smtClean="0">
                <a:latin typeface="+mn-ea"/>
              </a:rPr>
              <a:t>絞り込み」</a:t>
            </a:r>
            <a:r>
              <a:rPr lang="en-US" altLang="ja-JP" sz="1600" b="0" i="0" u="none" strike="noStrike" baseline="0" dirty="0" smtClean="0">
                <a:latin typeface="+mn-ea"/>
              </a:rPr>
              <a:t> </a:t>
            </a:r>
            <a:r>
              <a:rPr lang="ja-JP" altLang="en-US" sz="1600" b="0" i="0" u="none" strike="noStrike" baseline="0" dirty="0" smtClean="0">
                <a:latin typeface="+mn-ea"/>
              </a:rPr>
              <a:t>や「歯止め</a:t>
            </a:r>
            <a:r>
              <a:rPr lang="ja-JP" altLang="en-US" sz="1600" dirty="0">
                <a:latin typeface="+mn-ea"/>
              </a:rPr>
              <a:t>」</a:t>
            </a:r>
            <a:r>
              <a:rPr lang="en-US" altLang="ja-JP" sz="1600" b="0" i="0" u="none" strike="noStrike" baseline="0" dirty="0" smtClean="0">
                <a:latin typeface="+mn-ea"/>
              </a:rPr>
              <a:t> </a:t>
            </a:r>
            <a:r>
              <a:rPr lang="ja-JP" altLang="en-US" sz="1600" b="0" i="0" u="none" strike="noStrike" baseline="0" dirty="0" smtClean="0">
                <a:latin typeface="+mn-ea"/>
              </a:rPr>
              <a:t>も強</a:t>
            </a:r>
            <a:r>
              <a:rPr lang="ja-JP" altLang="en-US" sz="1600" dirty="0">
                <a:latin typeface="+mn-ea"/>
              </a:rPr>
              <a:t>く</a:t>
            </a:r>
            <a:r>
              <a:rPr lang="ja-JP" altLang="en-US" sz="1600" b="0" i="0" u="none" strike="noStrike" baseline="0" dirty="0" smtClean="0">
                <a:latin typeface="+mn-ea"/>
              </a:rPr>
              <a:t>意識</a:t>
            </a:r>
          </a:p>
          <a:p>
            <a:r>
              <a:rPr lang="ja-JP" altLang="en-US" sz="1600" b="0" i="0" u="none" strike="noStrike" baseline="0" dirty="0" smtClean="0">
                <a:latin typeface="+mn-ea"/>
              </a:rPr>
              <a:t>○　</a:t>
            </a:r>
            <a:r>
              <a:rPr lang="ja-JP" altLang="en-US" sz="1600" b="0" i="0" u="sng" strike="noStrike" baseline="0" dirty="0" smtClean="0">
                <a:latin typeface="+mn-ea"/>
              </a:rPr>
              <a:t>透明性</a:t>
            </a:r>
          </a:p>
          <a:p>
            <a:r>
              <a:rPr lang="ja-JP" altLang="en-US" sz="1600" dirty="0" smtClean="0">
                <a:latin typeface="+mn-ea"/>
              </a:rPr>
              <a:t>　・</a:t>
            </a:r>
            <a:r>
              <a:rPr lang="zh-TW" altLang="en-US" sz="1600" b="0" i="0" u="none" strike="noStrike" baseline="0" dirty="0" smtClean="0">
                <a:latin typeface="ＭＳ Ｐゴシック" panose="020B0600070205080204" pitchFamily="50" charset="-128"/>
                <a:ea typeface="ＭＳ Ｐゴシック" panose="020B0600070205080204" pitchFamily="50" charset="-128"/>
              </a:rPr>
              <a:t>安保法制懇</a:t>
            </a:r>
            <a:r>
              <a:rPr lang="ja-JP" altLang="en-US" sz="1600" b="0" i="0" u="none" strike="noStrike" baseline="0" dirty="0" smtClean="0">
                <a:latin typeface="ＭＳ Ｐゴシック" panose="020B0600070205080204" pitchFamily="50" charset="-128"/>
                <a:ea typeface="ＭＳ Ｐゴシック" panose="020B0600070205080204" pitchFamily="50" charset="-128"/>
              </a:rPr>
              <a:t>報告書</a:t>
            </a:r>
            <a:r>
              <a:rPr lang="zh-TW" altLang="en-US" sz="1600" b="0" i="0" u="none" strike="noStrike" baseline="0" dirty="0" smtClean="0">
                <a:latin typeface="ＭＳ Ｐゴシック" panose="020B0600070205080204" pitchFamily="50" charset="-128"/>
                <a:ea typeface="ＭＳ Ｐゴシック" panose="020B0600070205080204" pitchFamily="50" charset="-128"/>
              </a:rPr>
              <a:t>（</a:t>
            </a:r>
            <a:r>
              <a:rPr lang="en-US" altLang="zh-TW" sz="1600" b="0" i="0" u="none" strike="noStrike" baseline="0" dirty="0" smtClean="0">
                <a:latin typeface="ＭＳ Ｐゴシック" panose="020B0600070205080204" pitchFamily="50" charset="-128"/>
                <a:ea typeface="ＭＳ Ｐゴシック" panose="020B0600070205080204" pitchFamily="50" charset="-128"/>
              </a:rPr>
              <a:t>26.5</a:t>
            </a:r>
            <a:r>
              <a:rPr lang="zh-TW" altLang="en-US" sz="1600" b="0" i="0" u="none" strike="noStrike" baseline="0" dirty="0" smtClean="0">
                <a:latin typeface="ＭＳ Ｐゴシック" panose="020B0600070205080204" pitchFamily="50" charset="-128"/>
                <a:ea typeface="ＭＳ Ｐゴシック" panose="020B0600070205080204" pitchFamily="50" charset="-128"/>
              </a:rPr>
              <a:t>）→与党協議</a:t>
            </a:r>
            <a:r>
              <a:rPr lang="ja-JP" altLang="en-US" sz="1600" dirty="0" smtClean="0">
                <a:latin typeface="ＭＳ Ｐゴシック" panose="020B0600070205080204" pitchFamily="50" charset="-128"/>
                <a:ea typeface="ＭＳ Ｐゴシック" panose="020B0600070205080204" pitchFamily="50" charset="-128"/>
              </a:rPr>
              <a:t>（</a:t>
            </a:r>
            <a:r>
              <a:rPr lang="en-US" altLang="ja-JP" sz="1600" dirty="0" smtClean="0">
                <a:latin typeface="ＭＳ Ｐゴシック" panose="020B0600070205080204" pitchFamily="50" charset="-128"/>
                <a:ea typeface="ＭＳ Ｐゴシック" panose="020B0600070205080204" pitchFamily="50" charset="-128"/>
              </a:rPr>
              <a:t>2</a:t>
            </a:r>
            <a:r>
              <a:rPr lang="en-US" altLang="zh-TW" sz="1600" b="0" i="0" u="none" strike="noStrike" baseline="0" dirty="0" smtClean="0">
                <a:latin typeface="ＭＳ Ｐゴシック" panose="020B0600070205080204" pitchFamily="50" charset="-128"/>
                <a:ea typeface="ＭＳ Ｐゴシック" panose="020B0600070205080204" pitchFamily="50" charset="-128"/>
              </a:rPr>
              <a:t>6.5</a:t>
            </a:r>
            <a:r>
              <a:rPr lang="zh-TW" altLang="en-US" sz="1600" b="0" i="0" u="none" strike="noStrike" baseline="0" dirty="0" smtClean="0">
                <a:latin typeface="ＭＳ Ｐゴシック" panose="020B0600070205080204" pitchFamily="50" charset="-128"/>
                <a:ea typeface="ＭＳ Ｐゴシック" panose="020B0600070205080204" pitchFamily="50" charset="-128"/>
              </a:rPr>
              <a:t>～）→閣議決定</a:t>
            </a:r>
            <a:r>
              <a:rPr lang="ja-JP" altLang="en-US" sz="1600" b="0" i="0" u="none" strike="noStrike" baseline="0" dirty="0" smtClean="0">
                <a:latin typeface="ＭＳ Ｐゴシック" panose="020B0600070205080204" pitchFamily="50" charset="-128"/>
                <a:ea typeface="ＭＳ Ｐゴシック" panose="020B0600070205080204" pitchFamily="50" charset="-128"/>
              </a:rPr>
              <a:t>（</a:t>
            </a:r>
            <a:r>
              <a:rPr lang="en-US" altLang="zh-TW" sz="1600" dirty="0" smtClean="0">
                <a:latin typeface="ＭＳ Ｐゴシック" panose="020B0600070205080204" pitchFamily="50" charset="-128"/>
                <a:ea typeface="ＭＳ Ｐゴシック" panose="020B0600070205080204" pitchFamily="50" charset="-128"/>
              </a:rPr>
              <a:t>2</a:t>
            </a:r>
            <a:r>
              <a:rPr lang="en-US" altLang="zh-TW" sz="1600" b="0" i="0" u="none" strike="noStrike" baseline="0" dirty="0" smtClean="0">
                <a:latin typeface="ＭＳ Ｐゴシック" panose="020B0600070205080204" pitchFamily="50" charset="-128"/>
                <a:ea typeface="ＭＳ Ｐゴシック" panose="020B0600070205080204" pitchFamily="50" charset="-128"/>
              </a:rPr>
              <a:t>6.7.1)</a:t>
            </a:r>
            <a:r>
              <a:rPr lang="zh-TW" altLang="en-US" sz="1600" b="0" i="0" u="none" strike="noStrike" baseline="0" dirty="0" smtClean="0">
                <a:latin typeface="ＭＳ Ｐゴシック" panose="020B0600070205080204" pitchFamily="50" charset="-128"/>
                <a:ea typeface="ＭＳ Ｐゴシック" panose="020B0600070205080204" pitchFamily="50" charset="-128"/>
              </a:rPr>
              <a:t>→与党協議</a:t>
            </a:r>
            <a:r>
              <a:rPr lang="ja-JP" altLang="en-US" sz="1600" dirty="0" smtClean="0">
                <a:latin typeface="ＭＳ Ｐゴシック" panose="020B0600070205080204" pitchFamily="50" charset="-128"/>
                <a:ea typeface="ＭＳ Ｐゴシック" panose="020B0600070205080204" pitchFamily="50" charset="-128"/>
              </a:rPr>
              <a:t>（</a:t>
            </a:r>
            <a:r>
              <a:rPr lang="en-US" altLang="ja-JP" sz="1600" dirty="0" smtClean="0">
                <a:latin typeface="ＭＳ Ｐゴシック" panose="020B0600070205080204" pitchFamily="50" charset="-128"/>
                <a:ea typeface="ＭＳ Ｐゴシック" panose="020B0600070205080204" pitchFamily="50" charset="-128"/>
              </a:rPr>
              <a:t>2</a:t>
            </a:r>
            <a:r>
              <a:rPr lang="en-US" altLang="zh-TW" sz="1600" b="0" i="0" u="none" strike="noStrike" baseline="0" dirty="0" smtClean="0">
                <a:latin typeface="ＭＳ Ｐゴシック" panose="020B0600070205080204" pitchFamily="50" charset="-128"/>
                <a:ea typeface="ＭＳ Ｐゴシック" panose="020B0600070205080204" pitchFamily="50" charset="-128"/>
              </a:rPr>
              <a:t>7.2</a:t>
            </a:r>
            <a:r>
              <a:rPr lang="zh-TW" altLang="en-US" sz="1600" b="0" i="0" u="none" strike="noStrike" baseline="0" dirty="0" smtClean="0">
                <a:latin typeface="ＭＳ Ｐゴシック" panose="020B0600070205080204" pitchFamily="50" charset="-128"/>
                <a:ea typeface="ＭＳ Ｐゴシック" panose="020B0600070205080204" pitchFamily="50" charset="-128"/>
              </a:rPr>
              <a:t>～）→法案作成</a:t>
            </a:r>
          </a:p>
          <a:p>
            <a:r>
              <a:rPr lang="ja-JP" altLang="en-US" sz="1600" dirty="0" smtClean="0">
                <a:latin typeface="+mn-ea"/>
              </a:rPr>
              <a:t>　・</a:t>
            </a:r>
            <a:r>
              <a:rPr lang="ja-JP" altLang="en-US" sz="1600" b="0" i="0" u="none" strike="noStrike" baseline="0" dirty="0" smtClean="0">
                <a:latin typeface="+mn-ea"/>
              </a:rPr>
              <a:t>全プロセスを通じた国会での審議、与党協議資料の公表。</a:t>
            </a:r>
            <a:endParaRPr lang="en-US" altLang="ja-JP" sz="1600" b="0" i="0" u="none" strike="noStrike" baseline="0" dirty="0" smtClean="0">
              <a:latin typeface="+mn-ea"/>
            </a:endParaRPr>
          </a:p>
          <a:p>
            <a:r>
              <a:rPr lang="ja-JP" altLang="en-US" sz="1600" dirty="0" smtClean="0">
                <a:latin typeface="+mn-ea"/>
              </a:rPr>
              <a:t>○　</a:t>
            </a:r>
            <a:r>
              <a:rPr lang="ja-JP" altLang="en-US" sz="1600" b="0" i="0" u="sng" strike="noStrike" baseline="0" dirty="0" smtClean="0">
                <a:latin typeface="+mn-ea"/>
              </a:rPr>
              <a:t>日米ガイドラインプロセスとの整合性</a:t>
            </a:r>
          </a:p>
          <a:p>
            <a:r>
              <a:rPr lang="ja-JP" altLang="en-US" sz="1600" b="0" i="0" u="none" strike="noStrike" baseline="0" dirty="0" smtClean="0">
                <a:latin typeface="+mn-ea"/>
              </a:rPr>
              <a:t>　・法制整備方針の閣議決定（</a:t>
            </a:r>
            <a:r>
              <a:rPr lang="en-US" altLang="ja-JP" sz="1600" b="0" i="0" u="none" strike="noStrike" baseline="0" dirty="0" smtClean="0">
                <a:latin typeface="+mn-ea"/>
              </a:rPr>
              <a:t>26.7</a:t>
            </a:r>
            <a:r>
              <a:rPr lang="ja-JP" altLang="en-US" sz="1600" b="0" i="0" u="none" strike="noStrike" baseline="0" dirty="0" smtClean="0">
                <a:latin typeface="+mn-ea"/>
              </a:rPr>
              <a:t>）→ガイドライン中間報告（</a:t>
            </a:r>
            <a:r>
              <a:rPr lang="en-US" altLang="ja-JP" sz="1600" b="0" i="0" u="none" strike="noStrike" baseline="0" dirty="0" smtClean="0">
                <a:latin typeface="+mn-ea"/>
              </a:rPr>
              <a:t>26.10)</a:t>
            </a:r>
          </a:p>
          <a:p>
            <a:r>
              <a:rPr lang="ja-JP" altLang="en-US" sz="1600" b="0" i="0" u="none" strike="noStrike" baseline="0" dirty="0" smtClean="0">
                <a:latin typeface="ＭＳ Ｐゴシック" panose="020B0600070205080204" pitchFamily="50" charset="-128"/>
                <a:ea typeface="ＭＳ Ｐゴシック" panose="020B0600070205080204" pitchFamily="50" charset="-128"/>
              </a:rPr>
              <a:t>  ・法案</a:t>
            </a:r>
            <a:r>
              <a:rPr lang="zh-TW" altLang="en-US" sz="1600" b="0" i="0" u="none" strike="noStrike" baseline="0" dirty="0" smtClean="0">
                <a:latin typeface="ＭＳ Ｐゴシック" panose="020B0600070205080204" pitchFamily="50" charset="-128"/>
                <a:ea typeface="ＭＳ Ｐゴシック" panose="020B0600070205080204" pitchFamily="50" charset="-128"/>
              </a:rPr>
              <a:t>与党協議（法案合意</a:t>
            </a:r>
            <a:r>
              <a:rPr lang="ja-JP" altLang="en-US" sz="1600" dirty="0" smtClean="0">
                <a:latin typeface="ＭＳ Ｐゴシック" panose="020B0600070205080204" pitchFamily="50" charset="-128"/>
                <a:ea typeface="ＭＳ Ｐゴシック" panose="020B0600070205080204" pitchFamily="50" charset="-128"/>
              </a:rPr>
              <a:t>）（</a:t>
            </a:r>
            <a:r>
              <a:rPr lang="en-US" altLang="ja-JP" sz="1600" dirty="0" smtClean="0">
                <a:latin typeface="ＭＳ Ｐゴシック" panose="020B0600070205080204" pitchFamily="50" charset="-128"/>
                <a:ea typeface="ＭＳ Ｐゴシック" panose="020B0600070205080204" pitchFamily="50" charset="-128"/>
              </a:rPr>
              <a:t>2</a:t>
            </a:r>
            <a:r>
              <a:rPr lang="en-US" altLang="zh-TW" sz="1600" b="0" i="0" u="none" strike="noStrike" baseline="0" dirty="0" smtClean="0">
                <a:latin typeface="ＭＳ Ｐゴシック" panose="020B0600070205080204" pitchFamily="50" charset="-128"/>
                <a:ea typeface="ＭＳ Ｐゴシック" panose="020B0600070205080204" pitchFamily="50" charset="-128"/>
              </a:rPr>
              <a:t>7.4</a:t>
            </a:r>
            <a:r>
              <a:rPr lang="zh-TW" altLang="en-US" sz="1600" b="0" i="0" u="none" strike="noStrike" baseline="0" dirty="0" smtClean="0">
                <a:latin typeface="ＭＳ Ｐゴシック" panose="020B0600070205080204" pitchFamily="50" charset="-128"/>
                <a:ea typeface="ＭＳ Ｐゴシック" panose="020B0600070205080204" pitchFamily="50" charset="-128"/>
              </a:rPr>
              <a:t>）→</a:t>
            </a:r>
            <a:r>
              <a:rPr lang="ja-JP" altLang="en-US" sz="1600" b="0" i="0" u="none" strike="noStrike" baseline="0" dirty="0" smtClean="0">
                <a:latin typeface="ＭＳ Ｐゴシック" panose="020B0600070205080204" pitchFamily="50" charset="-128"/>
                <a:ea typeface="ＭＳ Ｐゴシック" panose="020B0600070205080204" pitchFamily="50" charset="-128"/>
              </a:rPr>
              <a:t>ガイドライン</a:t>
            </a:r>
            <a:r>
              <a:rPr lang="zh-TW" altLang="en-US" sz="1600" b="0" i="0" u="none" strike="noStrike" baseline="0" dirty="0" smtClean="0">
                <a:latin typeface="ＭＳ Ｐゴシック" panose="020B0600070205080204" pitchFamily="50" charset="-128"/>
                <a:ea typeface="ＭＳ Ｐゴシック" panose="020B0600070205080204" pitchFamily="50" charset="-128"/>
              </a:rPr>
              <a:t>策定</a:t>
            </a:r>
            <a:r>
              <a:rPr lang="ja-JP" altLang="en-US" sz="1600" dirty="0" smtClean="0">
                <a:latin typeface="ＭＳ Ｐゴシック" panose="020B0600070205080204" pitchFamily="50" charset="-128"/>
                <a:ea typeface="ＭＳ Ｐゴシック" panose="020B0600070205080204" pitchFamily="50" charset="-128"/>
              </a:rPr>
              <a:t>（</a:t>
            </a:r>
            <a:r>
              <a:rPr lang="en-US" altLang="ja-JP" sz="1600" dirty="0" smtClean="0">
                <a:latin typeface="ＭＳ Ｐゴシック" panose="020B0600070205080204" pitchFamily="50" charset="-128"/>
                <a:ea typeface="ＭＳ Ｐゴシック" panose="020B0600070205080204" pitchFamily="50" charset="-128"/>
              </a:rPr>
              <a:t>2</a:t>
            </a:r>
            <a:r>
              <a:rPr lang="en-US" altLang="zh-TW" sz="1600" b="0" i="0" u="none" strike="noStrike" baseline="0" dirty="0" smtClean="0">
                <a:latin typeface="ＭＳ Ｐゴシック" panose="020B0600070205080204" pitchFamily="50" charset="-128"/>
                <a:ea typeface="ＭＳ Ｐゴシック" panose="020B0600070205080204" pitchFamily="50" charset="-128"/>
              </a:rPr>
              <a:t>7.4)</a:t>
            </a:r>
            <a:endParaRPr lang="ja-JP" altLang="en-US" sz="1600" dirty="0">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 xmlns:p14="http://schemas.microsoft.com/office/powerpoint/2010/main" val="28577757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角丸四角形 2"/>
          <p:cNvSpPr/>
          <p:nvPr/>
        </p:nvSpPr>
        <p:spPr>
          <a:xfrm>
            <a:off x="411786" y="407391"/>
            <a:ext cx="3064155" cy="408623"/>
          </a:xfrm>
          <a:prstGeom prst="roundRect">
            <a:avLst/>
          </a:prstGeom>
          <a:solidFill>
            <a:srgbClr val="FFFF99"/>
          </a:solidFill>
          <a:ln>
            <a:solidFill>
              <a:schemeClr val="tx1"/>
            </a:solidFill>
          </a:ln>
        </p:spPr>
        <p:style>
          <a:lnRef idx="2">
            <a:schemeClr val="accent4">
              <a:shade val="50000"/>
            </a:schemeClr>
          </a:lnRef>
          <a:fillRef idx="1">
            <a:schemeClr val="accent4"/>
          </a:fillRef>
          <a:effectRef idx="0">
            <a:schemeClr val="accent4"/>
          </a:effectRef>
          <a:fontRef idx="minor">
            <a:schemeClr val="lt1"/>
          </a:fontRef>
        </p:style>
        <p:txBody>
          <a:bodyPr wrap="none">
            <a:spAutoFit/>
          </a:bodyPr>
          <a:lstStyle/>
          <a:p>
            <a:r>
              <a:rPr lang="ja-JP" altLang="en-US" dirty="0">
                <a:solidFill>
                  <a:schemeClr val="tx1"/>
                </a:solidFill>
              </a:rPr>
              <a:t>３</a:t>
            </a:r>
            <a:r>
              <a:rPr lang="ja-JP" altLang="en-US" dirty="0" smtClean="0">
                <a:solidFill>
                  <a:schemeClr val="tx1"/>
                </a:solidFill>
              </a:rPr>
              <a:t>　</a:t>
            </a:r>
            <a:r>
              <a:rPr lang="ja-JP" altLang="en-US" dirty="0">
                <a:solidFill>
                  <a:schemeClr val="tx1"/>
                </a:solidFill>
              </a:rPr>
              <a:t>平和</a:t>
            </a:r>
            <a:r>
              <a:rPr lang="ja-JP" altLang="en-US" dirty="0" smtClean="0">
                <a:solidFill>
                  <a:schemeClr val="tx1"/>
                </a:solidFill>
              </a:rPr>
              <a:t>安全法制整備の意義</a:t>
            </a:r>
          </a:p>
        </p:txBody>
      </p:sp>
      <p:sp>
        <p:nvSpPr>
          <p:cNvPr id="4" name="正方形/長方形 3"/>
          <p:cNvSpPr/>
          <p:nvPr/>
        </p:nvSpPr>
        <p:spPr>
          <a:xfrm>
            <a:off x="754743" y="898118"/>
            <a:ext cx="8490858" cy="5432256"/>
          </a:xfrm>
          <a:prstGeom prst="rect">
            <a:avLst/>
          </a:prstGeom>
        </p:spPr>
        <p:txBody>
          <a:bodyPr wrap="square">
            <a:spAutoFit/>
          </a:bodyPr>
          <a:lstStyle/>
          <a:p>
            <a:pPr marL="177800" indent="-177800"/>
            <a:r>
              <a:rPr lang="ja-JP" altLang="en-US" sz="1600" dirty="0" smtClean="0"/>
              <a:t>○　日米同盟の全般的な抑止カと日米間の信頼関係の向上</a:t>
            </a:r>
            <a:endParaRPr lang="en-US" altLang="ja-JP" sz="1600" dirty="0" smtClean="0"/>
          </a:p>
          <a:p>
            <a:pPr marL="177800" indent="-177800"/>
            <a:r>
              <a:rPr lang="ja-JP" altLang="en-US" sz="1600" dirty="0" smtClean="0"/>
              <a:t>　⇒日米間の平時から有事までにおける、かつ日本・地域・</a:t>
            </a:r>
            <a:r>
              <a:rPr lang="en-US" altLang="ja-JP" sz="1600" dirty="0" smtClean="0"/>
              <a:t>global</a:t>
            </a:r>
            <a:r>
              <a:rPr lang="ja-JP" altLang="en-US" sz="1600" dirty="0" smtClean="0"/>
              <a:t>な、幅広い分野での協カ</a:t>
            </a:r>
          </a:p>
          <a:p>
            <a:pPr marL="177800" indent="-177800"/>
            <a:endParaRPr lang="en-US" altLang="ja-JP" sz="1100" dirty="0" smtClean="0"/>
          </a:p>
          <a:p>
            <a:pPr marL="177800" indent="-177800"/>
            <a:r>
              <a:rPr lang="ja-JP" altLang="en-US" sz="1600" dirty="0" smtClean="0"/>
              <a:t>○　友好国等を含むニ国間協カの推進</a:t>
            </a:r>
            <a:endParaRPr lang="en-US" altLang="ja-JP" sz="1600" dirty="0" smtClean="0"/>
          </a:p>
          <a:p>
            <a:pPr marL="177800" indent="-177800"/>
            <a:r>
              <a:rPr lang="ja-JP" altLang="en-US" sz="1600" dirty="0" smtClean="0"/>
              <a:t>　⇒幅広い分野でのニ国間協カ関係の構築、より信頼されるパートナーへ</a:t>
            </a:r>
            <a:endParaRPr lang="en-US" altLang="ja-JP" sz="1600" dirty="0" smtClean="0"/>
          </a:p>
          <a:p>
            <a:endParaRPr lang="en-US" altLang="ja-JP" sz="1600" dirty="0" smtClean="0"/>
          </a:p>
          <a:p>
            <a:r>
              <a:rPr lang="ja-JP" altLang="en-US" sz="1600" dirty="0" smtClean="0"/>
              <a:t>○　日本近隣有事など</a:t>
            </a:r>
            <a:r>
              <a:rPr lang="ja-JP" altLang="en-US" sz="1600" dirty="0"/>
              <a:t>「</a:t>
            </a:r>
            <a:r>
              <a:rPr lang="ja-JP" altLang="en-US" sz="1600" dirty="0" smtClean="0"/>
              <a:t>自衛の措置」（武力の行使）における「隙間」と「曖昧さ</a:t>
            </a:r>
            <a:r>
              <a:rPr lang="ja-JP" altLang="en-US" sz="1600" dirty="0"/>
              <a:t>」</a:t>
            </a:r>
            <a:r>
              <a:rPr lang="ja-JP" altLang="en-US" sz="1600" dirty="0" smtClean="0"/>
              <a:t>の解消</a:t>
            </a:r>
            <a:endParaRPr lang="en-US" altLang="ja-JP" sz="1600" dirty="0" smtClean="0"/>
          </a:p>
          <a:p>
            <a:r>
              <a:rPr lang="ja-JP" altLang="en-US" sz="1600" dirty="0" smtClean="0"/>
              <a:t>　⇒存立危機事態への対応（限定</a:t>
            </a:r>
            <a:r>
              <a:rPr lang="ja-JP" altLang="en-US" sz="1600" dirty="0"/>
              <a:t>的</a:t>
            </a:r>
            <a:r>
              <a:rPr lang="ja-JP" altLang="en-US" sz="1600" dirty="0" smtClean="0"/>
              <a:t>な集団的自衛権の行使）としての位置づけの明確化</a:t>
            </a:r>
            <a:endParaRPr lang="en-US" altLang="ja-JP" sz="1600" dirty="0" smtClean="0"/>
          </a:p>
          <a:p>
            <a:r>
              <a:rPr lang="ja-JP" altLang="en-US" sz="1600" dirty="0"/>
              <a:t>　</a:t>
            </a:r>
            <a:r>
              <a:rPr lang="ja-JP" altLang="en-US" sz="1600" dirty="0" smtClean="0"/>
              <a:t>⇒個別的自衛権の拡張</a:t>
            </a:r>
            <a:r>
              <a:rPr lang="ja-JP" altLang="en-US" sz="1600" dirty="0"/>
              <a:t>は</a:t>
            </a:r>
            <a:r>
              <a:rPr lang="en-US" altLang="ja-JP" sz="1600" dirty="0" smtClean="0"/>
              <a:t>×</a:t>
            </a:r>
            <a:endParaRPr lang="ja-JP" altLang="en-US" sz="1600" dirty="0" smtClean="0"/>
          </a:p>
          <a:p>
            <a:r>
              <a:rPr lang="ja-JP" altLang="en-US" sz="1600" dirty="0" smtClean="0"/>
              <a:t>　・近隣有事の際の安全確保能力の向上、限界事例の対応が容易に</a:t>
            </a:r>
            <a:endParaRPr lang="en-US" altLang="ja-JP" sz="1600" dirty="0" smtClean="0"/>
          </a:p>
          <a:p>
            <a:r>
              <a:rPr lang="ja-JP" altLang="en-US" sz="1600" dirty="0" smtClean="0"/>
              <a:t>　・米軍や友好国支援も可能に：機雷掃海、艦船護衛、船舶検査等</a:t>
            </a:r>
          </a:p>
          <a:p>
            <a:pPr marL="177800" indent="-177800"/>
            <a:endParaRPr lang="en-US" altLang="ja-JP" sz="1600" dirty="0" smtClean="0"/>
          </a:p>
          <a:p>
            <a:pPr marL="177800" indent="-177800"/>
            <a:r>
              <a:rPr lang="ja-JP" altLang="en-US" sz="1600" dirty="0" smtClean="0"/>
              <a:t>○　日本国内における米軍支援に限られている現行周辺事態法の</a:t>
            </a:r>
            <a:r>
              <a:rPr lang="ja-JP" altLang="en-US" sz="1600" dirty="0"/>
              <a:t>「</a:t>
            </a:r>
            <a:r>
              <a:rPr lang="ja-JP" altLang="en-US" sz="1600" dirty="0" smtClean="0"/>
              <a:t>アップデート化」</a:t>
            </a:r>
            <a:endParaRPr lang="en-US" altLang="ja-JP" sz="1600" dirty="0" smtClean="0"/>
          </a:p>
          <a:p>
            <a:pPr marL="177800" indent="-177800"/>
            <a:r>
              <a:rPr lang="ja-JP" altLang="en-US" sz="1600" dirty="0" smtClean="0"/>
              <a:t>　⇒テロ対策特措法並みの支援内容と活動区域、支援対象国を伴う重要影響事態法へ</a:t>
            </a:r>
            <a:endParaRPr lang="en-US" altLang="ja-JP" sz="1600" dirty="0" smtClean="0"/>
          </a:p>
          <a:p>
            <a:r>
              <a:rPr lang="ja-JP" altLang="en-US" sz="1600" dirty="0" smtClean="0"/>
              <a:t>　・対象国</a:t>
            </a:r>
            <a:r>
              <a:rPr lang="en-US" altLang="ja-JP" sz="1600" dirty="0" smtClean="0"/>
              <a:t>/</a:t>
            </a:r>
            <a:r>
              <a:rPr lang="ja-JP" altLang="en-US" sz="1600" dirty="0" smtClean="0"/>
              <a:t>活動内容</a:t>
            </a:r>
            <a:r>
              <a:rPr lang="en-US" altLang="ja-JP" sz="1600" dirty="0" smtClean="0"/>
              <a:t>/</a:t>
            </a:r>
            <a:r>
              <a:rPr lang="ja-JP" altLang="en-US" sz="1600" dirty="0" smtClean="0"/>
              <a:t>活動地域、武器使用の対象の拡大。</a:t>
            </a:r>
            <a:endParaRPr lang="en-US" altLang="ja-JP" sz="1600" dirty="0" smtClean="0"/>
          </a:p>
          <a:p>
            <a:endParaRPr lang="en-US" altLang="ja-JP" sz="1600" dirty="0" smtClean="0"/>
          </a:p>
          <a:p>
            <a:r>
              <a:rPr lang="ja-JP" altLang="en-US" sz="1600" dirty="0" smtClean="0"/>
              <a:t>○　幅広い国際平和協力活動の実施（</a:t>
            </a:r>
            <a:r>
              <a:rPr lang="en-US" altLang="ja-JP" sz="1600" dirty="0" smtClean="0"/>
              <a:t>PKO</a:t>
            </a:r>
            <a:r>
              <a:rPr lang="ja-JP" altLang="en-US" sz="1600" dirty="0" smtClean="0"/>
              <a:t>法の改正）</a:t>
            </a:r>
          </a:p>
          <a:p>
            <a:r>
              <a:rPr lang="ja-JP" altLang="en-US" sz="1600" dirty="0" smtClean="0"/>
              <a:t>　・参加範囲の拡大（司令官、司令部業務、非国連統括型の活動）</a:t>
            </a:r>
          </a:p>
          <a:p>
            <a:r>
              <a:rPr lang="ja-JP" altLang="en-US" sz="1600" dirty="0" smtClean="0"/>
              <a:t>　・国際標準に近づける（任務遂行型の武器使用、駆け付け警護）</a:t>
            </a:r>
          </a:p>
          <a:p>
            <a:endParaRPr lang="en-US" altLang="ja-JP" sz="1600" dirty="0" smtClean="0"/>
          </a:p>
          <a:p>
            <a:r>
              <a:rPr lang="ja-JP" altLang="en-US" sz="1600" dirty="0" smtClean="0"/>
              <a:t>○　特措法のメニューの一般化（国際平和支援法として平素から整備）</a:t>
            </a:r>
          </a:p>
          <a:p>
            <a:r>
              <a:rPr lang="ja-JP" altLang="en-US" sz="1600" dirty="0" smtClean="0"/>
              <a:t>　・メニューの充実・明確化：訓練、準備等が普段から可能、迅速かつ適切に対応</a:t>
            </a:r>
            <a:endParaRPr lang="ja-JP" altLang="en-US" sz="1600" dirty="0"/>
          </a:p>
        </p:txBody>
      </p:sp>
    </p:spTree>
    <p:extLst>
      <p:ext uri="{BB962C8B-B14F-4D97-AF65-F5344CB8AC3E}">
        <p14:creationId xmlns="" xmlns:p14="http://schemas.microsoft.com/office/powerpoint/2010/main" val="30436462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角丸四角形 4"/>
          <p:cNvSpPr/>
          <p:nvPr/>
        </p:nvSpPr>
        <p:spPr>
          <a:xfrm>
            <a:off x="382757" y="159980"/>
            <a:ext cx="4507965" cy="408623"/>
          </a:xfrm>
          <a:prstGeom prst="roundRect">
            <a:avLst/>
          </a:prstGeom>
          <a:solidFill>
            <a:srgbClr val="FFFF99"/>
          </a:solidFill>
          <a:ln>
            <a:solidFill>
              <a:schemeClr val="tx1"/>
            </a:solidFill>
          </a:ln>
        </p:spPr>
        <p:style>
          <a:lnRef idx="2">
            <a:schemeClr val="accent4">
              <a:shade val="50000"/>
            </a:schemeClr>
          </a:lnRef>
          <a:fillRef idx="1">
            <a:schemeClr val="accent4"/>
          </a:fillRef>
          <a:effectRef idx="0">
            <a:schemeClr val="accent4"/>
          </a:effectRef>
          <a:fontRef idx="minor">
            <a:schemeClr val="lt1"/>
          </a:fontRef>
        </p:style>
        <p:txBody>
          <a:bodyPr wrap="none">
            <a:spAutoFit/>
          </a:bodyPr>
          <a:lstStyle/>
          <a:p>
            <a:r>
              <a:rPr lang="ja-JP" altLang="en-US" dirty="0" smtClean="0">
                <a:solidFill>
                  <a:schemeClr val="tx1"/>
                </a:solidFill>
              </a:rPr>
              <a:t>４　それぞれの法整備内容の限定性・厳密性</a:t>
            </a:r>
          </a:p>
        </p:txBody>
      </p:sp>
      <p:graphicFrame>
        <p:nvGraphicFramePr>
          <p:cNvPr id="2" name="表 1"/>
          <p:cNvGraphicFramePr>
            <a:graphicFrameLocks noGrp="1"/>
          </p:cNvGraphicFramePr>
          <p:nvPr>
            <p:extLst>
              <p:ext uri="{D42A27DB-BD31-4B8C-83A1-F6EECF244321}">
                <p14:modId xmlns="" xmlns:p14="http://schemas.microsoft.com/office/powerpoint/2010/main" val="3755281702"/>
              </p:ext>
            </p:extLst>
          </p:nvPr>
        </p:nvGraphicFramePr>
        <p:xfrm>
          <a:off x="194070" y="888425"/>
          <a:ext cx="9523243" cy="5778713"/>
        </p:xfrm>
        <a:graphic>
          <a:graphicData uri="http://schemas.openxmlformats.org/drawingml/2006/table">
            <a:tbl>
              <a:tblPr firstRow="1" bandRow="1">
                <a:tableStyleId>{5940675A-B579-460E-94D1-54222C63F5DA}</a:tableStyleId>
              </a:tblPr>
              <a:tblGrid>
                <a:gridCol w="3455042"/>
                <a:gridCol w="6068201"/>
              </a:tblGrid>
              <a:tr h="11125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600" b="0" i="0" u="none" strike="noStrike" baseline="0" dirty="0" smtClean="0">
                          <a:latin typeface="ＭＳゴシック"/>
                        </a:rPr>
                        <a:t>国際平和支援法の制定</a:t>
                      </a:r>
                      <a:endParaRPr kumimoji="1" lang="ja-JP" altLang="en-US" sz="1600" dirty="0"/>
                    </a:p>
                  </a:txBody>
                  <a:tcPr/>
                </a:tc>
                <a:tc>
                  <a:txBody>
                    <a:bodyPr/>
                    <a:lstStyle/>
                    <a:p>
                      <a:pPr>
                        <a:lnSpc>
                          <a:spcPts val="2100"/>
                        </a:lnSpc>
                        <a:spcAft>
                          <a:spcPts val="300"/>
                        </a:spcAft>
                      </a:pPr>
                      <a:r>
                        <a:rPr lang="ja-JP" altLang="en-US" sz="1600" b="0" i="0" u="none" strike="noStrike" baseline="0" dirty="0" smtClean="0">
                          <a:latin typeface="ＭＳゴシック"/>
                        </a:rPr>
                        <a:t>・国連決議が必須要件</a:t>
                      </a:r>
                      <a:endParaRPr lang="en-US" altLang="ja-JP" sz="1600" b="0" i="0" u="none" strike="noStrike" baseline="0" dirty="0" smtClean="0">
                        <a:latin typeface="ＭＳゴシック"/>
                      </a:endParaRPr>
                    </a:p>
                    <a:p>
                      <a:pPr marL="0" marR="0" indent="0" algn="l" defTabSz="914400" rtl="0" eaLnBrk="1" fontAlgn="auto" latinLnBrk="0" hangingPunct="1">
                        <a:lnSpc>
                          <a:spcPts val="2100"/>
                        </a:lnSpc>
                        <a:spcBef>
                          <a:spcPts val="0"/>
                        </a:spcBef>
                        <a:spcAft>
                          <a:spcPts val="300"/>
                        </a:spcAft>
                        <a:buClrTx/>
                        <a:buSzTx/>
                        <a:buFontTx/>
                        <a:buNone/>
                        <a:tabLst/>
                        <a:defRPr/>
                      </a:pPr>
                      <a:r>
                        <a:rPr kumimoji="1" lang="ja-JP" altLang="en-US" sz="1600" b="0" i="0" u="none" strike="noStrike" baseline="0" dirty="0" smtClean="0">
                          <a:latin typeface="ＭＳゴシック"/>
                        </a:rPr>
                        <a:t>　⇒</a:t>
                      </a:r>
                      <a:r>
                        <a:rPr lang="ja-JP" altLang="en-US" sz="1600" b="0" i="0" u="none" strike="noStrike" baseline="0" dirty="0" smtClean="0">
                          <a:latin typeface="ＭＳゴシック"/>
                        </a:rPr>
                        <a:t>その上で実施要否は我が国の独自判断</a:t>
                      </a:r>
                    </a:p>
                    <a:p>
                      <a:pPr>
                        <a:lnSpc>
                          <a:spcPts val="2100"/>
                        </a:lnSpc>
                        <a:spcAft>
                          <a:spcPts val="300"/>
                        </a:spcAft>
                      </a:pPr>
                      <a:r>
                        <a:rPr lang="ja-JP" altLang="en-US" sz="1600" b="0" i="0" u="none" strike="noStrike" baseline="0" dirty="0" smtClean="0">
                          <a:latin typeface="ＭＳゴシック"/>
                        </a:rPr>
                        <a:t>・国会承認は全て事前　</a:t>
                      </a:r>
                      <a:endParaRPr lang="en-US" altLang="ja-JP" sz="1600" b="0" i="0" u="none" strike="noStrike" baseline="0" dirty="0" smtClean="0">
                        <a:latin typeface="ＭＳゴシック"/>
                      </a:endParaRPr>
                    </a:p>
                    <a:p>
                      <a:pPr marL="0" marR="0" indent="0" algn="l" defTabSz="914400" rtl="0" eaLnBrk="1" fontAlgn="auto" latinLnBrk="0" hangingPunct="1">
                        <a:lnSpc>
                          <a:spcPts val="2100"/>
                        </a:lnSpc>
                        <a:spcBef>
                          <a:spcPts val="0"/>
                        </a:spcBef>
                        <a:spcAft>
                          <a:spcPts val="300"/>
                        </a:spcAft>
                        <a:buClrTx/>
                        <a:buSzTx/>
                        <a:buFontTx/>
                        <a:buNone/>
                        <a:tabLst/>
                        <a:defRPr/>
                      </a:pPr>
                      <a:r>
                        <a:rPr kumimoji="1" lang="ja-JP" altLang="en-US" sz="1600" b="0" i="0" u="none" strike="noStrike" baseline="0" dirty="0" smtClean="0">
                          <a:latin typeface="ＭＳゴシック"/>
                        </a:rPr>
                        <a:t>　⇒</a:t>
                      </a:r>
                      <a:r>
                        <a:rPr lang="ja-JP" altLang="en-US" sz="1600" b="0" i="0" u="none" strike="noStrike" baseline="0" dirty="0" smtClean="0">
                          <a:latin typeface="ＭＳゴシック"/>
                        </a:rPr>
                        <a:t>活動区域の設定は従来と同様</a:t>
                      </a:r>
                    </a:p>
                    <a:p>
                      <a:pPr marL="0" marR="0" indent="0" algn="l" defTabSz="914400" rtl="0" eaLnBrk="1" fontAlgn="auto" latinLnBrk="0" hangingPunct="1">
                        <a:lnSpc>
                          <a:spcPts val="2100"/>
                        </a:lnSpc>
                        <a:spcBef>
                          <a:spcPts val="0"/>
                        </a:spcBef>
                        <a:spcAft>
                          <a:spcPts val="300"/>
                        </a:spcAft>
                        <a:buClrTx/>
                        <a:buSzTx/>
                        <a:buFontTx/>
                        <a:buNone/>
                        <a:tabLst/>
                        <a:defRPr/>
                      </a:pPr>
                      <a:r>
                        <a:rPr lang="ja-JP" altLang="en-US" sz="1600" b="0" i="0" u="none" strike="noStrike" baseline="0" dirty="0" smtClean="0">
                          <a:latin typeface="ＭＳゴシック"/>
                        </a:rPr>
                        <a:t>・武器使用権限は従来同様に抑制（自己防護のみ）</a:t>
                      </a:r>
                    </a:p>
                  </a:txBody>
                  <a:tcPr/>
                </a:tc>
              </a:tr>
              <a:tr h="112691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1600" b="0" i="0" u="none" strike="noStrike" baseline="0" dirty="0" smtClean="0">
                          <a:latin typeface="ＭＳ Ｐゴシック" panose="020B0600070205080204" pitchFamily="50" charset="-128"/>
                          <a:ea typeface="ＭＳ Ｐゴシック" panose="020B0600070205080204" pitchFamily="50" charset="-128"/>
                        </a:rPr>
                        <a:t>重要影響事態法（改正周辺事態法）</a:t>
                      </a:r>
                    </a:p>
                  </a:txBody>
                  <a:tcPr/>
                </a:tc>
                <a:tc>
                  <a:txBody>
                    <a:bodyPr/>
                    <a:lstStyle/>
                    <a:p>
                      <a:pPr>
                        <a:lnSpc>
                          <a:spcPts val="2100"/>
                        </a:lnSpc>
                        <a:spcAft>
                          <a:spcPts val="300"/>
                        </a:spcAft>
                      </a:pPr>
                      <a:r>
                        <a:rPr lang="ja-JP" altLang="en-US" sz="1600" b="0" i="0" u="none" strike="noStrike" baseline="0" dirty="0" smtClean="0">
                          <a:latin typeface="ＭＳゴシック"/>
                        </a:rPr>
                        <a:t>・「我が国の平和と安全に重要な影響を与える事態」はそのまま</a:t>
                      </a:r>
                      <a:endParaRPr kumimoji="1" lang="ja-JP" altLang="en-US" sz="1600" dirty="0"/>
                    </a:p>
                    <a:p>
                      <a:pPr marL="0" marR="0" indent="0" algn="l" defTabSz="914400" rtl="0" eaLnBrk="1" fontAlgn="auto" latinLnBrk="0" hangingPunct="1">
                        <a:lnSpc>
                          <a:spcPts val="2100"/>
                        </a:lnSpc>
                        <a:spcBef>
                          <a:spcPts val="0"/>
                        </a:spcBef>
                        <a:spcAft>
                          <a:spcPts val="300"/>
                        </a:spcAft>
                        <a:buClrTx/>
                        <a:buSzTx/>
                        <a:buFontTx/>
                        <a:buNone/>
                        <a:tabLst/>
                        <a:defRPr/>
                      </a:pPr>
                      <a:r>
                        <a:rPr lang="ja-JP" altLang="en-US" sz="1600" b="0" i="0" u="none" strike="noStrike" baseline="0" dirty="0" smtClean="0">
                          <a:latin typeface="ＭＳゴシック"/>
                        </a:rPr>
                        <a:t>・活動区域の設定は国際平和支援法並み</a:t>
                      </a:r>
                      <a:endParaRPr kumimoji="1" lang="ja-JP" altLang="en-US" sz="1600" dirty="0"/>
                    </a:p>
                    <a:p>
                      <a:pPr>
                        <a:lnSpc>
                          <a:spcPts val="2100"/>
                        </a:lnSpc>
                        <a:spcAft>
                          <a:spcPts val="300"/>
                        </a:spcAft>
                      </a:pPr>
                      <a:r>
                        <a:rPr lang="ja-JP" altLang="en-US" sz="1600" b="0" i="0" u="none" strike="noStrike" baseline="0" dirty="0" smtClean="0">
                          <a:latin typeface="ＭＳゴシック"/>
                        </a:rPr>
                        <a:t>・武器使用権限は従来同様に抑制（自己防護のみ）</a:t>
                      </a:r>
                      <a:endParaRPr kumimoji="1" lang="ja-JP" altLang="en-US" sz="1600"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600" b="0" i="0" u="none" strike="noStrike" baseline="0" dirty="0" smtClean="0">
                          <a:latin typeface="ＭＳゴシック"/>
                        </a:rPr>
                        <a:t>船舶検査活動法の改正</a:t>
                      </a:r>
                    </a:p>
                  </a:txBody>
                  <a:tcPr/>
                </a:tc>
                <a:tc>
                  <a:txBody>
                    <a:bodyPr/>
                    <a:lstStyle/>
                    <a:p>
                      <a:pPr marL="0" marR="0" indent="0" algn="l" defTabSz="914400" rtl="0" eaLnBrk="1" fontAlgn="auto" latinLnBrk="0" hangingPunct="1">
                        <a:lnSpc>
                          <a:spcPts val="2100"/>
                        </a:lnSpc>
                        <a:spcBef>
                          <a:spcPts val="0"/>
                        </a:spcBef>
                        <a:spcAft>
                          <a:spcPts val="300"/>
                        </a:spcAft>
                        <a:buClrTx/>
                        <a:buSzTx/>
                        <a:buFontTx/>
                        <a:buNone/>
                        <a:tabLst/>
                        <a:defRPr/>
                      </a:pPr>
                      <a:r>
                        <a:rPr lang="ja-JP" altLang="en-US" sz="1600" b="0" i="0" u="none" strike="noStrike" baseline="0" dirty="0" smtClean="0">
                          <a:latin typeface="ＭＳゴシック"/>
                        </a:rPr>
                        <a:t>・強制措置は認めず</a:t>
                      </a:r>
                      <a:endParaRPr lang="en-US" altLang="ja-JP" sz="1600" b="0" i="0" u="none" strike="noStrike" baseline="0" dirty="0" smtClean="0">
                        <a:latin typeface="ＭＳゴシック"/>
                      </a:endParaRPr>
                    </a:p>
                    <a:p>
                      <a:pPr marL="0" marR="0" indent="0" algn="l" defTabSz="914400" rtl="0" eaLnBrk="1" fontAlgn="auto" latinLnBrk="0" hangingPunct="1">
                        <a:lnSpc>
                          <a:spcPts val="2100"/>
                        </a:lnSpc>
                        <a:spcBef>
                          <a:spcPts val="0"/>
                        </a:spcBef>
                        <a:spcAft>
                          <a:spcPts val="300"/>
                        </a:spcAft>
                        <a:buClrTx/>
                        <a:buSzTx/>
                        <a:buFontTx/>
                        <a:buNone/>
                        <a:tabLst/>
                        <a:defRPr/>
                      </a:pPr>
                      <a:r>
                        <a:rPr lang="ja-JP" altLang="en-US" sz="1600" b="0" i="0" u="none" strike="noStrike" baseline="0" dirty="0" smtClean="0">
                          <a:latin typeface="ＭＳゴシック"/>
                        </a:rPr>
                        <a:t>　⇒国際平和支援法と重要影響事態法に連動</a:t>
                      </a:r>
                      <a:endParaRPr kumimoji="1" lang="ja-JP" altLang="en-US" sz="1600" dirty="0"/>
                    </a:p>
                  </a:txBody>
                  <a:tcPr/>
                </a:tc>
              </a:tr>
              <a:tr h="74168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600" b="0" i="0" u="none" strike="noStrike" baseline="0" dirty="0" smtClean="0">
                          <a:latin typeface="ＭＳゴシック"/>
                        </a:rPr>
                        <a:t>武力攻撃事態対処法、自衛隊法（存立危機事態関連</a:t>
                      </a:r>
                      <a:r>
                        <a:rPr lang="ja-JP" altLang="en-US" sz="1600" dirty="0" smtClean="0">
                          <a:latin typeface="ＭＳゴシック"/>
                        </a:rPr>
                        <a:t>）</a:t>
                      </a:r>
                      <a:r>
                        <a:rPr lang="ja-JP" altLang="en-US" sz="1600" b="0" i="0" u="none" strike="noStrike" baseline="0" dirty="0" smtClean="0">
                          <a:latin typeface="ＭＳゴシック"/>
                        </a:rPr>
                        <a:t>の改正</a:t>
                      </a:r>
                      <a:endParaRPr kumimoji="1" lang="ja-JP" altLang="en-US" sz="1600" dirty="0"/>
                    </a:p>
                  </a:txBody>
                  <a:tcPr/>
                </a:tc>
                <a:tc>
                  <a:txBody>
                    <a:bodyPr/>
                    <a:lstStyle/>
                    <a:p>
                      <a:pPr>
                        <a:lnSpc>
                          <a:spcPts val="2100"/>
                        </a:lnSpc>
                        <a:spcAft>
                          <a:spcPts val="300"/>
                        </a:spcAft>
                      </a:pPr>
                      <a:r>
                        <a:rPr lang="ja-JP" altLang="en-US" sz="1600" b="0" i="0" u="none" strike="noStrike" baseline="0" dirty="0" smtClean="0">
                          <a:latin typeface="ＭＳゴシック"/>
                        </a:rPr>
                        <a:t>・武力の行使は防衛出動＝我が国の防衛という性格付けの徹底</a:t>
                      </a:r>
                      <a:endParaRPr lang="en-US" altLang="ja-JP" sz="1600" b="0" i="0" u="none" strike="noStrike" baseline="0" dirty="0" smtClean="0">
                        <a:latin typeface="ＭＳゴシック"/>
                      </a:endParaRPr>
                    </a:p>
                    <a:p>
                      <a:pPr marL="0" marR="0" indent="0" algn="l" defTabSz="914400" rtl="0" eaLnBrk="1" fontAlgn="auto" latinLnBrk="0" hangingPunct="1">
                        <a:lnSpc>
                          <a:spcPts val="2100"/>
                        </a:lnSpc>
                        <a:spcBef>
                          <a:spcPts val="0"/>
                        </a:spcBef>
                        <a:spcAft>
                          <a:spcPts val="300"/>
                        </a:spcAft>
                        <a:buClrTx/>
                        <a:buSzTx/>
                        <a:buFontTx/>
                        <a:buNone/>
                        <a:tabLst/>
                        <a:defRPr/>
                      </a:pPr>
                      <a:r>
                        <a:rPr lang="ja-JP" altLang="en-US" sz="1600" b="0" i="0" u="none" strike="noStrike" baseline="0" dirty="0" smtClean="0">
                          <a:latin typeface="ＭＳゴシック"/>
                        </a:rPr>
                        <a:t>　（集団的自衛権の行使を一般的に認めたものではない）</a:t>
                      </a:r>
                      <a:endParaRPr kumimoji="1" lang="ja-JP" altLang="en-US" sz="1600" dirty="0"/>
                    </a:p>
                    <a:p>
                      <a:pPr marL="0" marR="0" indent="0" algn="l" defTabSz="914400" rtl="0" eaLnBrk="1" fontAlgn="auto" latinLnBrk="0" hangingPunct="1">
                        <a:lnSpc>
                          <a:spcPts val="2100"/>
                        </a:lnSpc>
                        <a:spcBef>
                          <a:spcPts val="0"/>
                        </a:spcBef>
                        <a:spcAft>
                          <a:spcPts val="300"/>
                        </a:spcAft>
                        <a:buClrTx/>
                        <a:buSzTx/>
                        <a:buFontTx/>
                        <a:buNone/>
                        <a:tabLst/>
                        <a:defRPr/>
                      </a:pPr>
                      <a:r>
                        <a:rPr lang="ja-JP" altLang="en-US" sz="1600" b="0" i="0" u="none" strike="noStrike" baseline="0" dirty="0" smtClean="0">
                          <a:latin typeface="ＭＳゴシック"/>
                        </a:rPr>
                        <a:t>・武力行使の新三要件について、対処基本方針等に明記</a:t>
                      </a:r>
                      <a:endParaRPr kumimoji="1" lang="ja-JP" altLang="en-US" sz="1600" dirty="0"/>
                    </a:p>
                  </a:txBody>
                  <a:tcPr/>
                </a:tc>
              </a:tr>
              <a:tr h="74168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ja-JP" sz="1600" b="0" i="0" u="none" strike="noStrike" baseline="0" dirty="0" smtClean="0">
                          <a:latin typeface="ＭＳゴシック"/>
                        </a:rPr>
                        <a:t>PKO</a:t>
                      </a:r>
                      <a:r>
                        <a:rPr lang="ja-JP" altLang="en-US" sz="1600" b="0" i="0" u="none" strike="noStrike" baseline="0" dirty="0" smtClean="0">
                          <a:latin typeface="ＭＳゴシック"/>
                        </a:rPr>
                        <a:t>法の改正</a:t>
                      </a:r>
                    </a:p>
                    <a:p>
                      <a:endParaRPr kumimoji="1" lang="ja-JP" altLang="en-US" sz="1600" dirty="0"/>
                    </a:p>
                  </a:txBody>
                  <a:tcPr/>
                </a:tc>
                <a:tc>
                  <a:txBody>
                    <a:bodyPr/>
                    <a:lstStyle/>
                    <a:p>
                      <a:pPr>
                        <a:lnSpc>
                          <a:spcPts val="2100"/>
                        </a:lnSpc>
                        <a:spcAft>
                          <a:spcPts val="300"/>
                        </a:spcAft>
                      </a:pPr>
                      <a:r>
                        <a:rPr lang="ja-JP" altLang="en-US" sz="1600" b="0" i="0" u="none" strike="noStrike" baseline="0" dirty="0" smtClean="0">
                          <a:latin typeface="ＭＳゴシック"/>
                        </a:rPr>
                        <a:t>・業務を拡大するも</a:t>
                      </a:r>
                      <a:r>
                        <a:rPr lang="ja-JP" altLang="en-US" sz="1600" dirty="0" smtClean="0">
                          <a:latin typeface="ＭＳゴシック"/>
                        </a:rPr>
                        <a:t>、</a:t>
                      </a:r>
                      <a:r>
                        <a:rPr lang="ja-JP" altLang="en-US" sz="1600" b="0" i="0" u="none" strike="noStrike" baseline="0" dirty="0" smtClean="0">
                          <a:latin typeface="ＭＳゴシック"/>
                        </a:rPr>
                        <a:t>参加五原則を維持（国際連携平和安全活動等）</a:t>
                      </a:r>
                      <a:endParaRPr kumimoji="1" lang="ja-JP" altLang="en-US" sz="1600" dirty="0"/>
                    </a:p>
                    <a:p>
                      <a:pPr marL="0" marR="0" indent="0" algn="l" defTabSz="914400" rtl="0" eaLnBrk="1" fontAlgn="auto" latinLnBrk="0" hangingPunct="1">
                        <a:lnSpc>
                          <a:spcPts val="2100"/>
                        </a:lnSpc>
                        <a:spcBef>
                          <a:spcPts val="0"/>
                        </a:spcBef>
                        <a:spcAft>
                          <a:spcPts val="300"/>
                        </a:spcAft>
                        <a:buClrTx/>
                        <a:buSzTx/>
                        <a:buFontTx/>
                        <a:buNone/>
                        <a:tabLst/>
                        <a:defRPr/>
                      </a:pPr>
                      <a:r>
                        <a:rPr lang="ja-JP" altLang="en-US" sz="1600" b="0" i="0" u="none" strike="noStrike" baseline="0" dirty="0" smtClean="0">
                          <a:latin typeface="ＭＳゴシック"/>
                        </a:rPr>
                        <a:t>・任務遂行型武器使用を認めるも限定的（掃討作戦は含まず）</a:t>
                      </a:r>
                    </a:p>
                  </a:txBody>
                  <a:tcPr/>
                </a:tc>
              </a:tr>
              <a:tr h="70209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600" b="0" i="0" u="none" strike="noStrike" baseline="0" dirty="0" smtClean="0">
                          <a:latin typeface="ＭＳゴシック"/>
                        </a:rPr>
                        <a:t>自衛隊法の改正</a:t>
                      </a:r>
                      <a:endParaRPr kumimoji="1" lang="ja-JP" altLang="en-US" sz="1600" dirty="0"/>
                    </a:p>
                  </a:txBody>
                  <a:tcPr/>
                </a:tc>
                <a:tc>
                  <a:txBody>
                    <a:bodyPr/>
                    <a:lstStyle/>
                    <a:p>
                      <a:pPr marL="0" marR="0" indent="0" algn="l" defTabSz="914400" rtl="0" eaLnBrk="1" fontAlgn="auto" latinLnBrk="0" hangingPunct="1">
                        <a:lnSpc>
                          <a:spcPts val="2100"/>
                        </a:lnSpc>
                        <a:spcBef>
                          <a:spcPts val="0"/>
                        </a:spcBef>
                        <a:spcAft>
                          <a:spcPts val="300"/>
                        </a:spcAft>
                        <a:buClrTx/>
                        <a:buSzTx/>
                        <a:buFontTx/>
                        <a:buNone/>
                        <a:tabLst/>
                        <a:defRPr/>
                      </a:pPr>
                      <a:r>
                        <a:rPr lang="ja-JP" altLang="en-US" sz="1600" b="0" i="0" u="none" strike="noStrike" baseline="0" dirty="0" smtClean="0">
                          <a:latin typeface="ＭＳゴシック"/>
                        </a:rPr>
                        <a:t>・米軍等の武器等防護要件は極めて限定的。</a:t>
                      </a:r>
                      <a:r>
                        <a:rPr lang="en-US" altLang="ja-JP" sz="1600" b="0" i="0" u="none" strike="noStrike" baseline="0" dirty="0" smtClean="0">
                          <a:latin typeface="ＭＳゴシック"/>
                        </a:rPr>
                        <a:t>NSC</a:t>
                      </a:r>
                      <a:r>
                        <a:rPr lang="ja-JP" altLang="en-US" sz="1600" b="0" i="0" u="none" strike="noStrike" baseline="0" dirty="0" smtClean="0">
                          <a:latin typeface="ＭＳゴシック"/>
                        </a:rPr>
                        <a:t>で要領を審議。</a:t>
                      </a:r>
                      <a:endParaRPr kumimoji="1" lang="ja-JP" altLang="en-US" sz="1600" dirty="0"/>
                    </a:p>
                    <a:p>
                      <a:pPr marL="0" marR="0" indent="0" algn="l" defTabSz="914400" rtl="0" eaLnBrk="1" fontAlgn="auto" latinLnBrk="0" hangingPunct="1">
                        <a:lnSpc>
                          <a:spcPts val="2100"/>
                        </a:lnSpc>
                        <a:spcBef>
                          <a:spcPts val="0"/>
                        </a:spcBef>
                        <a:spcAft>
                          <a:spcPts val="300"/>
                        </a:spcAft>
                        <a:buClrTx/>
                        <a:buSzTx/>
                        <a:buFontTx/>
                        <a:buNone/>
                        <a:tabLst/>
                        <a:defRPr/>
                      </a:pPr>
                      <a:r>
                        <a:rPr lang="ja-JP" altLang="en-US" sz="1600" b="0" i="0" u="none" strike="noStrike" baseline="0" dirty="0" smtClean="0">
                          <a:latin typeface="ＭＳゴシック"/>
                        </a:rPr>
                        <a:t>・邦人等の保護措置は、領域国同意が前提。武器使用も抑制的。</a:t>
                      </a:r>
                      <a:endParaRPr kumimoji="1" lang="ja-JP" altLang="en-US" sz="1600" dirty="0"/>
                    </a:p>
                  </a:txBody>
                  <a:tcPr/>
                </a:tc>
              </a:tr>
            </a:tbl>
          </a:graphicData>
        </a:graphic>
      </p:graphicFrame>
    </p:spTree>
    <p:extLst>
      <p:ext uri="{BB962C8B-B14F-4D97-AF65-F5344CB8AC3E}">
        <p14:creationId xmlns="" xmlns:p14="http://schemas.microsoft.com/office/powerpoint/2010/main" val="15649701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角丸四角形 4"/>
          <p:cNvSpPr/>
          <p:nvPr/>
        </p:nvSpPr>
        <p:spPr>
          <a:xfrm>
            <a:off x="370111" y="7396"/>
            <a:ext cx="9165776" cy="408623"/>
          </a:xfrm>
          <a:prstGeom prst="roundRect">
            <a:avLst/>
          </a:prstGeom>
          <a:solidFill>
            <a:srgbClr val="FFFF99"/>
          </a:solidFill>
        </p:spPr>
        <p:style>
          <a:lnRef idx="2">
            <a:schemeClr val="dk1"/>
          </a:lnRef>
          <a:fillRef idx="1">
            <a:schemeClr val="lt1"/>
          </a:fillRef>
          <a:effectRef idx="0">
            <a:schemeClr val="dk1"/>
          </a:effectRef>
          <a:fontRef idx="minor">
            <a:schemeClr val="dk1"/>
          </a:fontRef>
        </p:style>
        <p:txBody>
          <a:bodyPr wrap="square">
            <a:spAutoFit/>
          </a:bodyPr>
          <a:lstStyle/>
          <a:p>
            <a:pPr algn="ctr"/>
            <a:r>
              <a:rPr lang="ja-JP" altLang="ja-JP" kern="100" dirty="0" smtClean="0">
                <a:effectLst/>
                <a:latin typeface="Century" panose="02040604050505020304" pitchFamily="18" charset="0"/>
                <a:ea typeface="ＭＳ ゴシック" panose="020B0609070205080204" pitchFamily="49" charset="-128"/>
                <a:cs typeface="Times New Roman" panose="02020603050405020304" pitchFamily="18" charset="0"/>
              </a:rPr>
              <a:t>ケース</a:t>
            </a:r>
            <a:r>
              <a:rPr lang="ja-JP" altLang="en-US" kern="100" dirty="0" smtClean="0">
                <a:effectLst/>
                <a:latin typeface="Century" panose="02040604050505020304" pitchFamily="18" charset="0"/>
                <a:ea typeface="ＭＳ ゴシック" panose="020B0609070205080204" pitchFamily="49" charset="-128"/>
                <a:cs typeface="Times New Roman" panose="02020603050405020304" pitchFamily="18" charset="0"/>
              </a:rPr>
              <a:t>１</a:t>
            </a:r>
            <a:r>
              <a:rPr lang="ja-JP" altLang="ja-JP" kern="100" dirty="0" smtClean="0">
                <a:effectLst/>
                <a:latin typeface="Century" panose="02040604050505020304" pitchFamily="18" charset="0"/>
                <a:ea typeface="ＭＳ ゴシック" panose="020B0609070205080204" pitchFamily="49" charset="-128"/>
                <a:cs typeface="Times New Roman" panose="02020603050405020304" pitchFamily="18" charset="0"/>
              </a:rPr>
              <a:t>：近隣有事</a:t>
            </a:r>
            <a:endParaRPr lang="ja-JP" alt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2" name="正方形/長方形 1"/>
          <p:cNvSpPr/>
          <p:nvPr/>
        </p:nvSpPr>
        <p:spPr>
          <a:xfrm>
            <a:off x="240391" y="438170"/>
            <a:ext cx="9425215" cy="1118255"/>
          </a:xfrm>
          <a:prstGeom prst="rect">
            <a:avLst/>
          </a:prstGeom>
        </p:spPr>
        <p:txBody>
          <a:bodyPr wrap="square">
            <a:spAutoFit/>
          </a:bodyPr>
          <a:lstStyle/>
          <a:p>
            <a:pPr>
              <a:lnSpc>
                <a:spcPts val="1600"/>
              </a:lnSpc>
            </a:pPr>
            <a:r>
              <a:rPr lang="ja-JP" altLang="ja-JP" sz="1300" u="sng" kern="100" dirty="0" smtClean="0">
                <a:effectLst/>
                <a:latin typeface="+mn-ea"/>
                <a:cs typeface="Times New Roman" panose="02020603050405020304" pitchFamily="18" charset="0"/>
              </a:rPr>
              <a:t>１．具体例：第１次朝鮮半島核危機</a:t>
            </a:r>
          </a:p>
          <a:p>
            <a:pPr>
              <a:lnSpc>
                <a:spcPts val="1600"/>
              </a:lnSpc>
            </a:pPr>
            <a:r>
              <a:rPr lang="ja-JP" altLang="ja-JP" sz="1300" kern="100" dirty="0" smtClean="0">
                <a:effectLst/>
                <a:latin typeface="+mn-ea"/>
                <a:cs typeface="Times New Roman" panose="02020603050405020304" pitchFamily="18" charset="0"/>
              </a:rPr>
              <a:t>○　</a:t>
            </a:r>
            <a:r>
              <a:rPr lang="en-US" altLang="ja-JP" sz="1300" kern="100" dirty="0" smtClean="0">
                <a:effectLst/>
                <a:latin typeface="+mn-ea"/>
                <a:cs typeface="Times New Roman" panose="02020603050405020304" pitchFamily="18" charset="0"/>
              </a:rPr>
              <a:t>1993</a:t>
            </a:r>
            <a:r>
              <a:rPr lang="ja-JP" altLang="ja-JP" sz="1300" kern="100" dirty="0" smtClean="0">
                <a:effectLst/>
                <a:latin typeface="+mn-ea"/>
                <a:cs typeface="Times New Roman" panose="02020603050405020304" pitchFamily="18" charset="0"/>
              </a:rPr>
              <a:t>年</a:t>
            </a:r>
            <a:r>
              <a:rPr lang="en-US" altLang="ja-JP" sz="1300" kern="100" dirty="0" smtClean="0">
                <a:effectLst/>
                <a:latin typeface="+mn-ea"/>
                <a:cs typeface="Times New Roman" panose="02020603050405020304" pitchFamily="18" charset="0"/>
              </a:rPr>
              <a:t>2</a:t>
            </a:r>
            <a:r>
              <a:rPr lang="ja-JP" altLang="ja-JP" sz="1300" kern="100" dirty="0" smtClean="0">
                <a:effectLst/>
                <a:latin typeface="+mn-ea"/>
                <a:cs typeface="Times New Roman" panose="02020603050405020304" pitchFamily="18" charset="0"/>
              </a:rPr>
              <a:t>月、北朝鮮は</a:t>
            </a:r>
            <a:r>
              <a:rPr lang="en-US" altLang="ja-JP" sz="1300" kern="100" dirty="0" smtClean="0">
                <a:effectLst/>
                <a:latin typeface="+mn-ea"/>
                <a:cs typeface="Times New Roman" panose="02020603050405020304" pitchFamily="18" charset="0"/>
              </a:rPr>
              <a:t>NPT</a:t>
            </a:r>
            <a:r>
              <a:rPr lang="ja-JP" altLang="en-US" sz="1300" kern="100" dirty="0" smtClean="0">
                <a:effectLst/>
                <a:latin typeface="+mn-ea"/>
                <a:cs typeface="Times New Roman" panose="02020603050405020304" pitchFamily="18" charset="0"/>
              </a:rPr>
              <a:t>（核兵器不拡散条約）</a:t>
            </a:r>
            <a:r>
              <a:rPr lang="ja-JP" altLang="ja-JP" sz="1300" kern="100" dirty="0" smtClean="0">
                <a:effectLst/>
                <a:latin typeface="+mn-ea"/>
                <a:cs typeface="Times New Roman" panose="02020603050405020304" pitchFamily="18" charset="0"/>
              </a:rPr>
              <a:t>脱退の意思を表明。</a:t>
            </a:r>
            <a:r>
              <a:rPr lang="ja-JP" altLang="en-US" sz="1300" kern="100" dirty="0" smtClean="0">
                <a:effectLst/>
                <a:latin typeface="+mn-ea"/>
                <a:cs typeface="Times New Roman" panose="02020603050405020304" pitchFamily="18" charset="0"/>
              </a:rPr>
              <a:t>また、</a:t>
            </a:r>
            <a:r>
              <a:rPr lang="en-US" altLang="ja-JP" sz="1300" kern="100" dirty="0" smtClean="0">
                <a:effectLst/>
                <a:latin typeface="+mn-ea"/>
                <a:cs typeface="Times New Roman" panose="02020603050405020304" pitchFamily="18" charset="0"/>
              </a:rPr>
              <a:t>5</a:t>
            </a:r>
            <a:r>
              <a:rPr lang="ja-JP" altLang="en-US" sz="1300" kern="100" dirty="0" smtClean="0">
                <a:effectLst/>
                <a:latin typeface="+mn-ea"/>
                <a:cs typeface="Times New Roman" panose="02020603050405020304" pitchFamily="18" charset="0"/>
              </a:rPr>
              <a:t>月にはノドンを日本海に向けて発射。</a:t>
            </a:r>
            <a:endParaRPr lang="ja-JP" altLang="ja-JP" sz="1300" kern="100" dirty="0" smtClean="0">
              <a:effectLst/>
              <a:latin typeface="+mn-ea"/>
              <a:cs typeface="Times New Roman" panose="02020603050405020304" pitchFamily="18" charset="0"/>
            </a:endParaRPr>
          </a:p>
          <a:p>
            <a:pPr marL="152400" indent="-152400">
              <a:lnSpc>
                <a:spcPts val="1600"/>
              </a:lnSpc>
            </a:pPr>
            <a:r>
              <a:rPr lang="ja-JP" altLang="ja-JP" sz="1300" kern="100" dirty="0" smtClean="0">
                <a:effectLst/>
                <a:latin typeface="+mn-ea"/>
                <a:cs typeface="Times New Roman" panose="02020603050405020304" pitchFamily="18" charset="0"/>
              </a:rPr>
              <a:t>○　国際社会の強い働きかけや、断続的な米朝協議の実施にも関わらず、核問題をめぐる情勢は改善せず。さらに</a:t>
            </a:r>
            <a:r>
              <a:rPr lang="en-US" altLang="ja-JP" sz="1300" kern="100" dirty="0" smtClean="0">
                <a:effectLst/>
                <a:latin typeface="+mn-ea"/>
                <a:cs typeface="Times New Roman" panose="02020603050405020304" pitchFamily="18" charset="0"/>
              </a:rPr>
              <a:t>1994</a:t>
            </a:r>
            <a:r>
              <a:rPr lang="ja-JP" altLang="ja-JP" sz="1300" kern="100" dirty="0" smtClean="0">
                <a:effectLst/>
                <a:latin typeface="+mn-ea"/>
                <a:cs typeface="Times New Roman" panose="02020603050405020304" pitchFamily="18" charset="0"/>
              </a:rPr>
              <a:t>年には北朝鮮が原子炉から燃料棒の抜き取りを実施。事態は緊迫。</a:t>
            </a:r>
          </a:p>
          <a:p>
            <a:pPr>
              <a:lnSpc>
                <a:spcPts val="1600"/>
              </a:lnSpc>
            </a:pPr>
            <a:r>
              <a:rPr lang="ja-JP" altLang="ja-JP" sz="1300" kern="100" dirty="0" smtClean="0">
                <a:effectLst/>
                <a:latin typeface="+mn-ea"/>
                <a:cs typeface="Times New Roman" panose="02020603050405020304" pitchFamily="18" charset="0"/>
              </a:rPr>
              <a:t>○　米国は空爆も含めたオプションを検討</a:t>
            </a:r>
            <a:r>
              <a:rPr lang="ja-JP" altLang="en-US" sz="1300" kern="100" dirty="0" smtClean="0">
                <a:effectLst/>
                <a:latin typeface="+mn-ea"/>
                <a:cs typeface="Times New Roman" panose="02020603050405020304" pitchFamily="18" charset="0"/>
              </a:rPr>
              <a:t>。</a:t>
            </a:r>
            <a:endParaRPr lang="ja-JP" altLang="ja-JP" sz="1300" kern="100" dirty="0">
              <a:effectLst/>
              <a:latin typeface="+mn-ea"/>
              <a:cs typeface="Times New Roman" panose="02020603050405020304" pitchFamily="18" charset="0"/>
            </a:endParaRPr>
          </a:p>
        </p:txBody>
      </p:sp>
      <p:sp>
        <p:nvSpPr>
          <p:cNvPr id="3" name="正方形/長方形 2"/>
          <p:cNvSpPr/>
          <p:nvPr/>
        </p:nvSpPr>
        <p:spPr>
          <a:xfrm>
            <a:off x="305250" y="1538579"/>
            <a:ext cx="9295495" cy="1220847"/>
          </a:xfrm>
          <a:prstGeom prst="rect">
            <a:avLst/>
          </a:prstGeom>
          <a:ln>
            <a:solidFill>
              <a:schemeClr val="tx1"/>
            </a:solidFill>
            <a:prstDash val="dash"/>
          </a:ln>
        </p:spPr>
        <p:txBody>
          <a:bodyPr wrap="square">
            <a:spAutoFit/>
          </a:bodyPr>
          <a:lstStyle/>
          <a:p>
            <a:pPr>
              <a:lnSpc>
                <a:spcPts val="1100"/>
              </a:lnSpc>
            </a:pPr>
            <a:r>
              <a:rPr lang="ja-JP" altLang="ja-JP" sz="1000" kern="100" dirty="0" smtClean="0">
                <a:effectLst/>
                <a:latin typeface="+mn-ea"/>
                <a:cs typeface="Times New Roman" panose="02020603050405020304" pitchFamily="18" charset="0"/>
              </a:rPr>
              <a:t>（参考１）ウィリアム・ペリー元国防長官の米議会（上院外交委員会）における証言（</a:t>
            </a:r>
            <a:r>
              <a:rPr lang="en-US" altLang="ja-JP" sz="1000" kern="100" dirty="0" smtClean="0">
                <a:effectLst/>
                <a:latin typeface="+mn-ea"/>
                <a:cs typeface="Times New Roman" panose="02020603050405020304" pitchFamily="18" charset="0"/>
              </a:rPr>
              <a:t>1999</a:t>
            </a:r>
            <a:r>
              <a:rPr lang="ja-JP" altLang="ja-JP" sz="1000" kern="100" dirty="0" smtClean="0">
                <a:effectLst/>
                <a:latin typeface="+mn-ea"/>
                <a:cs typeface="Times New Roman" panose="02020603050405020304" pitchFamily="18" charset="0"/>
              </a:rPr>
              <a:t>年</a:t>
            </a:r>
            <a:r>
              <a:rPr lang="en-US" altLang="ja-JP" sz="1000" kern="100" dirty="0" smtClean="0">
                <a:effectLst/>
                <a:latin typeface="+mn-ea"/>
                <a:cs typeface="Times New Roman" panose="02020603050405020304" pitchFamily="18" charset="0"/>
              </a:rPr>
              <a:t>10</a:t>
            </a:r>
            <a:r>
              <a:rPr lang="ja-JP" altLang="ja-JP" sz="1000" kern="100" dirty="0" smtClean="0">
                <a:effectLst/>
                <a:latin typeface="+mn-ea"/>
                <a:cs typeface="Times New Roman" panose="02020603050405020304" pitchFamily="18" charset="0"/>
              </a:rPr>
              <a:t>月</a:t>
            </a:r>
            <a:r>
              <a:rPr lang="en-US" altLang="ja-JP" sz="1000" kern="100" dirty="0" smtClean="0">
                <a:effectLst/>
                <a:latin typeface="+mn-ea"/>
                <a:cs typeface="Times New Roman" panose="02020603050405020304" pitchFamily="18" charset="0"/>
              </a:rPr>
              <a:t>12</a:t>
            </a:r>
            <a:r>
              <a:rPr lang="ja-JP" altLang="ja-JP" sz="1000" kern="100" dirty="0" smtClean="0">
                <a:effectLst/>
                <a:latin typeface="+mn-ea"/>
                <a:cs typeface="Times New Roman" panose="02020603050405020304" pitchFamily="18" charset="0"/>
              </a:rPr>
              <a:t>日）</a:t>
            </a:r>
          </a:p>
          <a:p>
            <a:pPr marL="127000" indent="-127000">
              <a:lnSpc>
                <a:spcPts val="1100"/>
              </a:lnSpc>
            </a:pPr>
            <a:r>
              <a:rPr lang="ja-JP" altLang="ja-JP" sz="1000" kern="100" dirty="0" smtClean="0">
                <a:solidFill>
                  <a:srgbClr val="FFFFFF"/>
                </a:solidFill>
                <a:effectLst/>
                <a:latin typeface="+mn-ea"/>
                <a:cs typeface="Times New Roman" panose="02020603050405020304" pitchFamily="18" charset="0"/>
              </a:rPr>
              <a:t>…　</a:t>
            </a:r>
            <a:r>
              <a:rPr lang="ja-JP" altLang="ja-JP" sz="1000" u="sng" kern="100" dirty="0" smtClean="0">
                <a:effectLst/>
                <a:latin typeface="+mn-ea"/>
                <a:cs typeface="Times New Roman" panose="02020603050405020304" pitchFamily="18" charset="0"/>
              </a:rPr>
              <a:t>我々は、核兵器の導入が朝鮮半島における抑止状態を揺るがしうると確信し、厳格な制裁を課そうとしていた</a:t>
            </a:r>
            <a:r>
              <a:rPr lang="ja-JP" altLang="ja-JP" sz="1000" kern="100" dirty="0" smtClean="0">
                <a:effectLst/>
                <a:latin typeface="+mn-ea"/>
                <a:cs typeface="Times New Roman" panose="02020603050405020304" pitchFamily="18" charset="0"/>
              </a:rPr>
              <a:t>。</a:t>
            </a:r>
          </a:p>
          <a:p>
            <a:pPr marL="127000" indent="-127000">
              <a:lnSpc>
                <a:spcPts val="1100"/>
              </a:lnSpc>
            </a:pPr>
            <a:r>
              <a:rPr lang="ja-JP" altLang="ja-JP" sz="1000" kern="100" dirty="0" smtClean="0">
                <a:effectLst/>
                <a:latin typeface="+mn-ea"/>
                <a:cs typeface="Times New Roman" panose="02020603050405020304" pitchFamily="18" charset="0"/>
              </a:rPr>
              <a:t>　　北朝鮮は、これらの制裁措置を戦争行為と見なすと述べた。これをただのレトリックだと考える者もいたが、それを切り捨てることもできなかった。したがって</a:t>
            </a:r>
            <a:r>
              <a:rPr lang="ja-JP" altLang="ja-JP" sz="1000" u="sng" kern="100" dirty="0" smtClean="0">
                <a:solidFill>
                  <a:srgbClr val="FF0000"/>
                </a:solidFill>
                <a:effectLst/>
                <a:latin typeface="+mn-ea"/>
                <a:cs typeface="Times New Roman" panose="02020603050405020304" pitchFamily="18" charset="0"/>
              </a:rPr>
              <a:t>我々は、戦争のコンティンジェンシープランの詳細な見直しを行い、米国は在韓部隊の大規模な強化の準備を始めた</a:t>
            </a:r>
            <a:r>
              <a:rPr lang="ja-JP" altLang="ja-JP" sz="1000" kern="100" dirty="0" smtClean="0">
                <a:effectLst/>
                <a:latin typeface="+mn-ea"/>
                <a:cs typeface="Times New Roman" panose="02020603050405020304" pitchFamily="18" charset="0"/>
              </a:rPr>
              <a:t>。戦争が起こったならば、いずれの陣営にも多くの犠牲者を出すことなく明確な連合軍の勝利となることを我々は確信していた。</a:t>
            </a:r>
          </a:p>
          <a:p>
            <a:pPr>
              <a:lnSpc>
                <a:spcPts val="1100"/>
              </a:lnSpc>
            </a:pPr>
            <a:r>
              <a:rPr lang="ja-JP" altLang="ja-JP" sz="1000" kern="100" dirty="0" smtClean="0">
                <a:effectLst/>
                <a:latin typeface="+mn-ea"/>
                <a:cs typeface="Times New Roman" panose="02020603050405020304" pitchFamily="18" charset="0"/>
              </a:rPr>
              <a:t>（参考２）ロバート・ガルーチ元国務次官補（元北朝鮮問題担当大使）の講演内容（</a:t>
            </a:r>
            <a:r>
              <a:rPr lang="en-US" altLang="ja-JP" sz="1000" kern="100" dirty="0" smtClean="0">
                <a:effectLst/>
                <a:latin typeface="+mn-ea"/>
                <a:cs typeface="Times New Roman" panose="02020603050405020304" pitchFamily="18" charset="0"/>
              </a:rPr>
              <a:t>2004</a:t>
            </a:r>
            <a:r>
              <a:rPr lang="ja-JP" altLang="ja-JP" sz="1000" kern="100" dirty="0" smtClean="0">
                <a:effectLst/>
                <a:latin typeface="+mn-ea"/>
                <a:cs typeface="Times New Roman" panose="02020603050405020304" pitchFamily="18" charset="0"/>
              </a:rPr>
              <a:t>年</a:t>
            </a:r>
            <a:r>
              <a:rPr lang="en-US" altLang="ja-JP" sz="1000" kern="100" dirty="0" smtClean="0">
                <a:effectLst/>
                <a:latin typeface="+mn-ea"/>
                <a:cs typeface="Times New Roman" panose="02020603050405020304" pitchFamily="18" charset="0"/>
              </a:rPr>
              <a:t>6</a:t>
            </a:r>
            <a:r>
              <a:rPr lang="ja-JP" altLang="ja-JP" sz="1000" kern="100" dirty="0" smtClean="0">
                <a:effectLst/>
                <a:latin typeface="+mn-ea"/>
                <a:cs typeface="Times New Roman" panose="02020603050405020304" pitchFamily="18" charset="0"/>
              </a:rPr>
              <a:t>月）（於：</a:t>
            </a:r>
            <a:r>
              <a:rPr lang="en-US" altLang="ja-JP" sz="1000" kern="100" dirty="0" smtClean="0">
                <a:effectLst/>
                <a:latin typeface="+mn-ea"/>
                <a:cs typeface="Times New Roman" panose="02020603050405020304" pitchFamily="18" charset="0"/>
              </a:rPr>
              <a:t>NY</a:t>
            </a:r>
            <a:r>
              <a:rPr lang="ja-JP" altLang="ja-JP" sz="1000" kern="100" dirty="0" err="1" smtClean="0">
                <a:effectLst/>
                <a:latin typeface="+mn-ea"/>
                <a:cs typeface="Times New Roman" panose="02020603050405020304" pitchFamily="18" charset="0"/>
              </a:rPr>
              <a:t>、</a:t>
            </a:r>
            <a:r>
              <a:rPr lang="ja-JP" altLang="ja-JP" sz="1000" kern="100" dirty="0" smtClean="0">
                <a:effectLst/>
                <a:latin typeface="+mn-ea"/>
                <a:cs typeface="Times New Roman" panose="02020603050405020304" pitchFamily="18" charset="0"/>
              </a:rPr>
              <a:t>コリア・ソサエティ）</a:t>
            </a:r>
          </a:p>
          <a:p>
            <a:pPr marL="127000" indent="-127000">
              <a:lnSpc>
                <a:spcPts val="1100"/>
              </a:lnSpc>
            </a:pPr>
            <a:r>
              <a:rPr lang="ja-JP" altLang="ja-JP" sz="1000" kern="100" dirty="0" smtClean="0">
                <a:effectLst/>
                <a:latin typeface="+mn-ea"/>
                <a:cs typeface="Times New Roman" panose="02020603050405020304" pitchFamily="18" charset="0"/>
              </a:rPr>
              <a:t>　　</a:t>
            </a:r>
            <a:r>
              <a:rPr lang="ja-JP" altLang="ja-JP" sz="1000" u="sng" kern="100" dirty="0" smtClean="0">
                <a:solidFill>
                  <a:srgbClr val="FF0000"/>
                </a:solidFill>
                <a:effectLst/>
                <a:latin typeface="+mn-ea"/>
                <a:cs typeface="Times New Roman" panose="02020603050405020304" pitchFamily="18" charset="0"/>
              </a:rPr>
              <a:t>第一次核危機の際、当時のクリントン政権は寧辺の核施設に対する攻撃を計画</a:t>
            </a:r>
            <a:r>
              <a:rPr lang="ja-JP" altLang="ja-JP" sz="1000" kern="100" dirty="0" smtClean="0">
                <a:effectLst/>
                <a:latin typeface="+mn-ea"/>
                <a:cs typeface="Times New Roman" panose="02020603050405020304" pitchFamily="18" charset="0"/>
              </a:rPr>
              <a:t>していた。</a:t>
            </a:r>
            <a:r>
              <a:rPr lang="ja-JP" altLang="ja-JP" sz="1000" u="sng" kern="100" dirty="0" smtClean="0">
                <a:effectLst/>
                <a:latin typeface="+mn-ea"/>
                <a:cs typeface="Times New Roman" panose="02020603050405020304" pitchFamily="18" charset="0"/>
              </a:rPr>
              <a:t>軍事攻撃が第二次朝鮮戦争を惹起し、在韓米軍及び同盟諸国に甚大な被害が出ることが懸念された</a:t>
            </a:r>
            <a:r>
              <a:rPr lang="ja-JP" altLang="ja-JP" sz="1000" kern="100" dirty="0" smtClean="0">
                <a:effectLst/>
                <a:latin typeface="+mn-ea"/>
                <a:cs typeface="Times New Roman" panose="02020603050405020304" pitchFamily="18" charset="0"/>
              </a:rPr>
              <a:t>が、結局攻撃は回避された。</a:t>
            </a:r>
            <a:endParaRPr lang="ja-JP" altLang="ja-JP" sz="1000" kern="100" dirty="0">
              <a:effectLst/>
              <a:latin typeface="+mn-ea"/>
              <a:cs typeface="Times New Roman" panose="02020603050405020304" pitchFamily="18" charset="0"/>
            </a:endParaRPr>
          </a:p>
        </p:txBody>
      </p:sp>
      <p:sp>
        <p:nvSpPr>
          <p:cNvPr id="6" name="正方形/長方形 5"/>
          <p:cNvSpPr/>
          <p:nvPr/>
        </p:nvSpPr>
        <p:spPr>
          <a:xfrm>
            <a:off x="240391" y="2790262"/>
            <a:ext cx="7686720" cy="292388"/>
          </a:xfrm>
          <a:prstGeom prst="rect">
            <a:avLst/>
          </a:prstGeom>
        </p:spPr>
        <p:txBody>
          <a:bodyPr wrap="none">
            <a:spAutoFit/>
          </a:bodyPr>
          <a:lstStyle/>
          <a:p>
            <a:r>
              <a:rPr lang="ja-JP" altLang="ja-JP" sz="1300" kern="100" dirty="0" smtClean="0">
                <a:effectLst/>
                <a:latin typeface="Century" panose="02040604050505020304" pitchFamily="18" charset="0"/>
                <a:ea typeface="ＭＳ ゴシック" panose="020B0609070205080204" pitchFamily="49" charset="-128"/>
                <a:cs typeface="Times New Roman" panose="02020603050405020304" pitchFamily="18" charset="0"/>
              </a:rPr>
              <a:t>○　米国は、日本に対して様々な要求を実施</a:t>
            </a:r>
            <a:r>
              <a:rPr lang="ja-JP" altLang="en-US" sz="1300" kern="100" dirty="0" smtClean="0">
                <a:effectLst/>
                <a:latin typeface="Century" panose="02040604050505020304" pitchFamily="18" charset="0"/>
                <a:ea typeface="ＭＳ ゴシック" panose="020B0609070205080204" pitchFamily="49" charset="-128"/>
                <a:cs typeface="Times New Roman" panose="02020603050405020304" pitchFamily="18" charset="0"/>
              </a:rPr>
              <a:t>するも、日本</a:t>
            </a:r>
            <a:r>
              <a:rPr lang="ja-JP" altLang="en-US" sz="1300" kern="100" dirty="0" smtClean="0">
                <a:latin typeface="Century" panose="02040604050505020304" pitchFamily="18" charset="0"/>
                <a:ea typeface="ＭＳ ゴシック" panose="020B0609070205080204" pitchFamily="49" charset="-128"/>
                <a:cs typeface="Times New Roman" panose="02020603050405020304" pitchFamily="18" charset="0"/>
              </a:rPr>
              <a:t>はほとんどの要求に応えることができず。</a:t>
            </a:r>
            <a:endParaRPr lang="ja-JP" altLang="ja-JP" sz="13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7" name="正方形/長方形 6"/>
          <p:cNvSpPr/>
          <p:nvPr/>
        </p:nvSpPr>
        <p:spPr>
          <a:xfrm>
            <a:off x="305249" y="3107739"/>
            <a:ext cx="9295495" cy="1079783"/>
          </a:xfrm>
          <a:prstGeom prst="rect">
            <a:avLst/>
          </a:prstGeom>
          <a:ln>
            <a:solidFill>
              <a:schemeClr val="tx1"/>
            </a:solidFill>
            <a:prstDash val="dash"/>
          </a:ln>
        </p:spPr>
        <p:txBody>
          <a:bodyPr wrap="square">
            <a:spAutoFit/>
          </a:bodyPr>
          <a:lstStyle/>
          <a:p>
            <a:pPr marL="133350" indent="-133350" algn="just">
              <a:lnSpc>
                <a:spcPts val="1100"/>
              </a:lnSpc>
              <a:spcAft>
                <a:spcPts val="0"/>
              </a:spcAft>
            </a:pPr>
            <a:r>
              <a:rPr lang="ja-JP" altLang="en-US" sz="1000" kern="100" dirty="0" smtClean="0">
                <a:effectLst/>
                <a:latin typeface="+mn-ea"/>
                <a:cs typeface="Times New Roman" panose="02020603050405020304" pitchFamily="18" charset="0"/>
              </a:rPr>
              <a:t>（参考３）石原元官房副長官インタビュー（</a:t>
            </a:r>
            <a:r>
              <a:rPr lang="en-US" altLang="ja-JP" sz="1000" kern="100" dirty="0" smtClean="0">
                <a:effectLst/>
                <a:latin typeface="+mn-ea"/>
                <a:cs typeface="Times New Roman" panose="02020603050405020304" pitchFamily="18" charset="0"/>
              </a:rPr>
              <a:t>2010</a:t>
            </a:r>
            <a:r>
              <a:rPr lang="ja-JP" altLang="en-US" sz="1000" kern="100" dirty="0" smtClean="0">
                <a:effectLst/>
                <a:latin typeface="+mn-ea"/>
                <a:cs typeface="Times New Roman" panose="02020603050405020304" pitchFamily="18" charset="0"/>
              </a:rPr>
              <a:t>年</a:t>
            </a:r>
            <a:r>
              <a:rPr lang="en-US" altLang="ja-JP" sz="1000" kern="100" dirty="0" smtClean="0">
                <a:effectLst/>
                <a:latin typeface="+mn-ea"/>
                <a:cs typeface="Times New Roman" panose="02020603050405020304" pitchFamily="18" charset="0"/>
              </a:rPr>
              <a:t>5</a:t>
            </a:r>
            <a:r>
              <a:rPr lang="ja-JP" altLang="en-US" sz="1000" kern="100" dirty="0" smtClean="0">
                <a:effectLst/>
                <a:latin typeface="+mn-ea"/>
                <a:cs typeface="Times New Roman" panose="02020603050405020304" pitchFamily="18" charset="0"/>
              </a:rPr>
              <a:t>月</a:t>
            </a:r>
            <a:r>
              <a:rPr lang="en-US" altLang="ja-JP" sz="1000" kern="100" dirty="0" smtClean="0">
                <a:effectLst/>
                <a:latin typeface="+mn-ea"/>
                <a:cs typeface="Times New Roman" panose="02020603050405020304" pitchFamily="18" charset="0"/>
              </a:rPr>
              <a:t>27</a:t>
            </a:r>
            <a:r>
              <a:rPr lang="ja-JP" altLang="en-US" sz="1000" kern="100" dirty="0" smtClean="0">
                <a:effectLst/>
                <a:latin typeface="+mn-ea"/>
                <a:cs typeface="Times New Roman" panose="02020603050405020304" pitchFamily="18" charset="0"/>
              </a:rPr>
              <a:t>日　</a:t>
            </a:r>
            <a:r>
              <a:rPr lang="ja-JP" altLang="en-US" sz="1000" kern="100" dirty="0" smtClean="0">
                <a:latin typeface="+mn-ea"/>
                <a:cs typeface="Times New Roman" panose="02020603050405020304" pitchFamily="18" charset="0"/>
              </a:rPr>
              <a:t>日経</a:t>
            </a:r>
            <a:r>
              <a:rPr lang="ja-JP" altLang="en-US" sz="1000" kern="100" dirty="0">
                <a:latin typeface="+mn-ea"/>
                <a:cs typeface="Times New Roman" panose="02020603050405020304" pitchFamily="18" charset="0"/>
              </a:rPr>
              <a:t>新聞</a:t>
            </a:r>
            <a:r>
              <a:rPr lang="ja-JP" altLang="en-US" sz="1000" kern="100" dirty="0" smtClean="0">
                <a:effectLst/>
                <a:latin typeface="+mn-ea"/>
                <a:cs typeface="Times New Roman" panose="02020603050405020304" pitchFamily="18" charset="0"/>
              </a:rPr>
              <a:t>）</a:t>
            </a:r>
            <a:endParaRPr lang="en-US" altLang="ja-JP" sz="1000" kern="100" dirty="0" smtClean="0">
              <a:effectLst/>
              <a:latin typeface="+mn-ea"/>
              <a:cs typeface="Times New Roman" panose="02020603050405020304" pitchFamily="18" charset="0"/>
            </a:endParaRPr>
          </a:p>
          <a:p>
            <a:pPr marL="133350" indent="-133350" algn="just">
              <a:lnSpc>
                <a:spcPts val="1100"/>
              </a:lnSpc>
              <a:spcAft>
                <a:spcPts val="0"/>
              </a:spcAft>
            </a:pPr>
            <a:r>
              <a:rPr lang="ja-JP" altLang="en-US" sz="1000" kern="100" dirty="0" smtClean="0">
                <a:latin typeface="+mn-ea"/>
                <a:cs typeface="Times New Roman" panose="02020603050405020304" pitchFamily="18" charset="0"/>
              </a:rPr>
              <a:t>・「</a:t>
            </a:r>
            <a:r>
              <a:rPr lang="ja-JP" altLang="ja-JP" sz="1000" u="sng" kern="100" dirty="0" smtClean="0">
                <a:effectLst/>
                <a:latin typeface="+mn-ea"/>
                <a:cs typeface="Times New Roman" panose="02020603050405020304" pitchFamily="18" charset="0"/>
              </a:rPr>
              <a:t>米国は海上封鎖に踏み切った場合に日本側の協力がどこまで得られるかを知りたがっている</a:t>
            </a:r>
            <a:r>
              <a:rPr lang="ja-JP" altLang="ja-JP" sz="1000" kern="100" dirty="0" smtClean="0">
                <a:effectLst/>
                <a:latin typeface="+mn-ea"/>
                <a:cs typeface="Times New Roman" panose="02020603050405020304" pitchFamily="18" charset="0"/>
              </a:rPr>
              <a:t>ようでした。</a:t>
            </a:r>
            <a:r>
              <a:rPr lang="ja-JP" altLang="ja-JP" sz="1000" u="sng" kern="100" dirty="0" smtClean="0">
                <a:solidFill>
                  <a:srgbClr val="FF0000"/>
                </a:solidFill>
                <a:effectLst/>
                <a:latin typeface="+mn-ea"/>
                <a:cs typeface="Times New Roman" panose="02020603050405020304" pitchFamily="18" charset="0"/>
              </a:rPr>
              <a:t>北朝鮮が流してくる浮遊機雷を海上自衛隊の掃海艇で除去してもらえないか</a:t>
            </a:r>
            <a:r>
              <a:rPr lang="ja-JP" altLang="ja-JP" sz="1000" kern="100" dirty="0" smtClean="0">
                <a:effectLst/>
                <a:latin typeface="+mn-ea"/>
                <a:cs typeface="Times New Roman" panose="02020603050405020304" pitchFamily="18" charset="0"/>
              </a:rPr>
              <a:t>と。しかし北朝鮮は海上封鎖を戦闘行為と見なし、あらゆる手段でこれに反撃すると言っている。武力行使を禁じる憲法にぶつかるからどうしてもできない、というのが内閣法制局の見解でした」</a:t>
            </a:r>
          </a:p>
          <a:p>
            <a:pPr algn="just">
              <a:lnSpc>
                <a:spcPts val="1100"/>
              </a:lnSpc>
              <a:spcAft>
                <a:spcPts val="0"/>
              </a:spcAft>
            </a:pPr>
            <a:r>
              <a:rPr lang="ja-JP" altLang="en-US" sz="1000" kern="100" dirty="0">
                <a:latin typeface="+mn-ea"/>
                <a:cs typeface="Times New Roman" panose="02020603050405020304" pitchFamily="18" charset="0"/>
              </a:rPr>
              <a:t>・</a:t>
            </a:r>
            <a:r>
              <a:rPr lang="ja-JP" altLang="ja-JP" sz="1000" kern="100" dirty="0" smtClean="0">
                <a:effectLst/>
                <a:latin typeface="+mn-ea"/>
                <a:cs typeface="Times New Roman" panose="02020603050405020304" pitchFamily="18" charset="0"/>
              </a:rPr>
              <a:t>「</a:t>
            </a:r>
            <a:r>
              <a:rPr lang="ja-JP" altLang="ja-JP" sz="1000" u="sng" kern="100" dirty="0" smtClean="0">
                <a:effectLst/>
                <a:latin typeface="+mn-ea"/>
                <a:cs typeface="Times New Roman" panose="02020603050405020304" pitchFamily="18" charset="0"/>
              </a:rPr>
              <a:t>米軍が日本の港をどこまで使えるか</a:t>
            </a:r>
            <a:r>
              <a:rPr lang="ja-JP" altLang="ja-JP" sz="1000" kern="100" dirty="0" err="1" smtClean="0">
                <a:effectLst/>
                <a:latin typeface="+mn-ea"/>
                <a:cs typeface="Times New Roman" panose="02020603050405020304" pitchFamily="18" charset="0"/>
              </a:rPr>
              <a:t>や</a:t>
            </a:r>
            <a:r>
              <a:rPr lang="ja-JP" altLang="ja-JP" sz="1000" kern="100" dirty="0" smtClean="0">
                <a:effectLst/>
                <a:latin typeface="+mn-ea"/>
                <a:cs typeface="Times New Roman" panose="02020603050405020304" pitchFamily="18" charset="0"/>
              </a:rPr>
              <a:t>、</a:t>
            </a:r>
            <a:r>
              <a:rPr lang="ja-JP" altLang="ja-JP" sz="1000" u="sng" kern="100" dirty="0" smtClean="0">
                <a:effectLst/>
                <a:latin typeface="+mn-ea"/>
                <a:cs typeface="Times New Roman" panose="02020603050405020304" pitchFamily="18" charset="0"/>
              </a:rPr>
              <a:t>大量の難民を受け入れられるか</a:t>
            </a:r>
            <a:r>
              <a:rPr lang="ja-JP" altLang="ja-JP" sz="1000" kern="100" dirty="0" smtClean="0">
                <a:effectLst/>
                <a:latin typeface="+mn-ea"/>
                <a:cs typeface="Times New Roman" panose="02020603050405020304" pitchFamily="18" charset="0"/>
              </a:rPr>
              <a:t>という問題もありました。</a:t>
            </a:r>
            <a:r>
              <a:rPr lang="ja-JP" altLang="ja-JP" sz="1000" u="sng" kern="100" dirty="0" smtClean="0">
                <a:effectLst/>
                <a:latin typeface="+mn-ea"/>
                <a:cs typeface="Times New Roman" panose="02020603050405020304" pitchFamily="18" charset="0"/>
              </a:rPr>
              <a:t>武装した集団から奇襲攻撃をかけられた</a:t>
            </a:r>
            <a:r>
              <a:rPr lang="ja-JP" altLang="ja-JP" sz="1000" kern="100" dirty="0" smtClean="0">
                <a:effectLst/>
                <a:latin typeface="+mn-ea"/>
                <a:cs typeface="Times New Roman" panose="02020603050405020304" pitchFamily="18" charset="0"/>
              </a:rPr>
              <a:t>場合のマニュアルもできていない。いずれも即座に対応する能力はないというのが結論でした。そういう議論を３月、４月とずっとやっていました」</a:t>
            </a:r>
          </a:p>
          <a:p>
            <a:pPr algn="just">
              <a:lnSpc>
                <a:spcPts val="1100"/>
              </a:lnSpc>
              <a:spcAft>
                <a:spcPts val="0"/>
              </a:spcAft>
            </a:pPr>
            <a:r>
              <a:rPr lang="ja-JP" altLang="en-US" sz="1000" kern="100" dirty="0" smtClean="0">
                <a:latin typeface="+mn-ea"/>
                <a:cs typeface="Times New Roman" panose="02020603050405020304" pitchFamily="18" charset="0"/>
              </a:rPr>
              <a:t>・</a:t>
            </a:r>
            <a:r>
              <a:rPr lang="ja-JP" altLang="ja-JP" sz="1000" kern="100" dirty="0" smtClean="0">
                <a:solidFill>
                  <a:srgbClr val="FF0000"/>
                </a:solidFill>
                <a:effectLst/>
                <a:latin typeface="+mn-ea"/>
                <a:cs typeface="Times New Roman" panose="02020603050405020304" pitchFamily="18" charset="0"/>
              </a:rPr>
              <a:t>「</a:t>
            </a:r>
            <a:r>
              <a:rPr lang="ja-JP" altLang="ja-JP" sz="1000" u="sng" kern="100" dirty="0" smtClean="0">
                <a:solidFill>
                  <a:srgbClr val="FF0000"/>
                </a:solidFill>
                <a:effectLst/>
                <a:latin typeface="+mn-ea"/>
                <a:cs typeface="Times New Roman" panose="02020603050405020304" pitchFamily="18" charset="0"/>
              </a:rPr>
              <a:t>米国が要望していたいろんな事項について満足に答えられるものは一つもない。米国はものすごく失望していました</a:t>
            </a:r>
            <a:r>
              <a:rPr lang="ja-JP" altLang="ja-JP" sz="1000" kern="100" dirty="0" smtClean="0">
                <a:solidFill>
                  <a:srgbClr val="FF0000"/>
                </a:solidFill>
                <a:effectLst/>
                <a:latin typeface="+mn-ea"/>
                <a:cs typeface="Times New Roman" panose="02020603050405020304" pitchFamily="18" charset="0"/>
              </a:rPr>
              <a:t>」</a:t>
            </a:r>
            <a:endParaRPr lang="ja-JP" altLang="ja-JP" sz="1000" kern="100" dirty="0">
              <a:solidFill>
                <a:srgbClr val="FF0000"/>
              </a:solidFill>
              <a:effectLst/>
              <a:latin typeface="+mn-ea"/>
              <a:cs typeface="Times New Roman" panose="02020603050405020304" pitchFamily="18" charset="0"/>
            </a:endParaRPr>
          </a:p>
        </p:txBody>
      </p:sp>
      <p:sp>
        <p:nvSpPr>
          <p:cNvPr id="8" name="右矢印 7"/>
          <p:cNvSpPr/>
          <p:nvPr/>
        </p:nvSpPr>
        <p:spPr>
          <a:xfrm>
            <a:off x="610049" y="4251022"/>
            <a:ext cx="360000" cy="360000"/>
          </a:xfrm>
          <a:prstGeom prst="rightArrow">
            <a:avLst/>
          </a:prstGeom>
        </p:spPr>
        <p:style>
          <a:lnRef idx="3">
            <a:schemeClr val="lt1"/>
          </a:lnRef>
          <a:fillRef idx="1">
            <a:schemeClr val="accent5"/>
          </a:fillRef>
          <a:effectRef idx="1">
            <a:schemeClr val="accent5"/>
          </a:effectRef>
          <a:fontRef idx="minor">
            <a:schemeClr val="lt1"/>
          </a:fontRef>
        </p:style>
        <p:txBody>
          <a:bodyPr rtlCol="0" anchor="ctr"/>
          <a:lstStyle/>
          <a:p>
            <a:pPr algn="ctr"/>
            <a:endParaRPr kumimoji="1" lang="ja-JP" altLang="en-US"/>
          </a:p>
        </p:txBody>
      </p:sp>
      <p:sp>
        <p:nvSpPr>
          <p:cNvPr id="9" name="テキスト ボックス 8"/>
          <p:cNvSpPr txBox="1"/>
          <p:nvPr/>
        </p:nvSpPr>
        <p:spPr>
          <a:xfrm>
            <a:off x="903376" y="4266543"/>
            <a:ext cx="7023735" cy="292388"/>
          </a:xfrm>
          <a:prstGeom prst="rect">
            <a:avLst/>
          </a:prstGeom>
          <a:noFill/>
        </p:spPr>
        <p:txBody>
          <a:bodyPr wrap="square" rtlCol="0">
            <a:spAutoFit/>
          </a:bodyPr>
          <a:lstStyle/>
          <a:p>
            <a:r>
              <a:rPr kumimoji="1" lang="ja-JP" altLang="en-US" sz="1300" dirty="0" smtClean="0">
                <a:latin typeface="+mn-ea"/>
              </a:rPr>
              <a:t>こうした状況も踏まえ、</a:t>
            </a:r>
            <a:r>
              <a:rPr kumimoji="1" lang="en-US" altLang="ja-JP" sz="1300" dirty="0" smtClean="0">
                <a:latin typeface="+mn-ea"/>
              </a:rPr>
              <a:t>1999</a:t>
            </a:r>
            <a:r>
              <a:rPr kumimoji="1" lang="ja-JP" altLang="en-US" sz="1300" dirty="0" smtClean="0">
                <a:latin typeface="+mn-ea"/>
              </a:rPr>
              <a:t>年、我が国は周辺事態安全確保法を整備。しかし・・・</a:t>
            </a:r>
            <a:endParaRPr kumimoji="1" lang="ja-JP" altLang="en-US" sz="1300" dirty="0">
              <a:latin typeface="+mn-ea"/>
            </a:endParaRPr>
          </a:p>
        </p:txBody>
      </p:sp>
      <p:sp>
        <p:nvSpPr>
          <p:cNvPr id="10" name="正方形/長方形 9"/>
          <p:cNvSpPr/>
          <p:nvPr/>
        </p:nvSpPr>
        <p:spPr>
          <a:xfrm>
            <a:off x="240391" y="4576239"/>
            <a:ext cx="9425215" cy="2349361"/>
          </a:xfrm>
          <a:prstGeom prst="rect">
            <a:avLst/>
          </a:prstGeom>
        </p:spPr>
        <p:txBody>
          <a:bodyPr wrap="square">
            <a:spAutoFit/>
          </a:bodyPr>
          <a:lstStyle/>
          <a:p>
            <a:pPr>
              <a:lnSpc>
                <a:spcPts val="1600"/>
              </a:lnSpc>
            </a:pPr>
            <a:r>
              <a:rPr lang="ja-JP" altLang="en-US" sz="1300" u="sng" kern="100" dirty="0" smtClean="0">
                <a:effectLst/>
                <a:latin typeface="+mn-ea"/>
                <a:cs typeface="Times New Roman" panose="02020603050405020304" pitchFamily="18" charset="0"/>
              </a:rPr>
              <a:t>２．現行法制の限界</a:t>
            </a:r>
            <a:endParaRPr lang="en-US" altLang="ja-JP" sz="1300" u="sng" kern="100" dirty="0" smtClean="0">
              <a:effectLst/>
              <a:latin typeface="+mn-ea"/>
              <a:cs typeface="Times New Roman" panose="02020603050405020304" pitchFamily="18" charset="0"/>
            </a:endParaRPr>
          </a:p>
          <a:p>
            <a:pPr marL="177800" indent="-177800">
              <a:lnSpc>
                <a:spcPts val="1600"/>
              </a:lnSpc>
            </a:pPr>
            <a:r>
              <a:rPr lang="ja-JP" altLang="en-US" sz="1300" kern="100" dirty="0" smtClean="0">
                <a:latin typeface="+mn-ea"/>
                <a:cs typeface="Times New Roman" panose="02020603050405020304" pitchFamily="18" charset="0"/>
              </a:rPr>
              <a:t>○　近隣で武力紛争が起き、日本が攻撃されそうになっている。</a:t>
            </a:r>
            <a:r>
              <a:rPr lang="ja-JP" altLang="en-US" sz="1300" kern="100" dirty="0" smtClean="0">
                <a:effectLst/>
                <a:latin typeface="+mn-ea"/>
                <a:cs typeface="Times New Roman" panose="02020603050405020304" pitchFamily="18" charset="0"/>
              </a:rPr>
              <a:t>これを放置し、弾道ミサイル等の攻撃</a:t>
            </a:r>
            <a:r>
              <a:rPr lang="ja-JP" altLang="en-US" sz="1300" kern="100" dirty="0" smtClean="0">
                <a:latin typeface="+mn-ea"/>
                <a:cs typeface="Times New Roman" panose="02020603050405020304" pitchFamily="18" charset="0"/>
              </a:rPr>
              <a:t>を受ければ日本にも多大な被害が生じうる。</a:t>
            </a:r>
            <a:endParaRPr lang="en-US" altLang="ja-JP" sz="1300" kern="100" dirty="0" smtClean="0">
              <a:latin typeface="+mn-ea"/>
              <a:cs typeface="Times New Roman" panose="02020603050405020304" pitchFamily="18" charset="0"/>
            </a:endParaRPr>
          </a:p>
          <a:p>
            <a:pPr>
              <a:lnSpc>
                <a:spcPts val="1600"/>
              </a:lnSpc>
            </a:pPr>
            <a:r>
              <a:rPr lang="ja-JP" altLang="en-US" sz="1300" kern="100" dirty="0" smtClean="0">
                <a:effectLst/>
                <a:latin typeface="+mn-ea"/>
                <a:cs typeface="Times New Roman" panose="02020603050405020304" pitchFamily="18" charset="0"/>
              </a:rPr>
              <a:t>○　同盟国である米国や攻撃を受けている国から軍事面も含む様々な支援要請があることが想定される。</a:t>
            </a:r>
            <a:endParaRPr lang="en-US" altLang="ja-JP" sz="1300" kern="100" dirty="0" smtClean="0">
              <a:effectLst/>
              <a:latin typeface="+mn-ea"/>
              <a:cs typeface="Times New Roman" panose="02020603050405020304" pitchFamily="18" charset="0"/>
            </a:endParaRPr>
          </a:p>
          <a:p>
            <a:pPr>
              <a:lnSpc>
                <a:spcPts val="1600"/>
              </a:lnSpc>
            </a:pPr>
            <a:r>
              <a:rPr lang="ja-JP" altLang="en-US" sz="1300" kern="100" dirty="0">
                <a:latin typeface="+mn-ea"/>
                <a:cs typeface="Times New Roman" panose="02020603050405020304" pitchFamily="18" charset="0"/>
              </a:rPr>
              <a:t>　</a:t>
            </a:r>
            <a:r>
              <a:rPr lang="ja-JP" altLang="en-US" sz="1300" kern="100" dirty="0" smtClean="0">
                <a:latin typeface="+mn-ea"/>
                <a:cs typeface="Times New Roman" panose="02020603050405020304" pitchFamily="18" charset="0"/>
              </a:rPr>
              <a:t>　①　米軍等の物資の輸送（米国内の基地・在日米軍基地間など）</a:t>
            </a:r>
            <a:endParaRPr lang="en-US" altLang="ja-JP" sz="1300" kern="100" dirty="0" smtClean="0">
              <a:latin typeface="+mn-ea"/>
              <a:cs typeface="Times New Roman" panose="02020603050405020304" pitchFamily="18" charset="0"/>
            </a:endParaRPr>
          </a:p>
          <a:p>
            <a:pPr>
              <a:lnSpc>
                <a:spcPts val="1600"/>
              </a:lnSpc>
            </a:pPr>
            <a:r>
              <a:rPr lang="ja-JP" altLang="en-US" sz="1300" kern="100" dirty="0" smtClean="0">
                <a:effectLst/>
                <a:latin typeface="+mn-ea"/>
                <a:cs typeface="Times New Roman" panose="02020603050405020304" pitchFamily="18" charset="0"/>
              </a:rPr>
              <a:t>　　②　艦船に対する洋上給油</a:t>
            </a:r>
            <a:endParaRPr lang="en-US" altLang="ja-JP" sz="1300" kern="100" dirty="0" smtClean="0">
              <a:effectLst/>
              <a:latin typeface="+mn-ea"/>
              <a:cs typeface="Times New Roman" panose="02020603050405020304" pitchFamily="18" charset="0"/>
            </a:endParaRPr>
          </a:p>
          <a:p>
            <a:pPr>
              <a:lnSpc>
                <a:spcPts val="1600"/>
              </a:lnSpc>
            </a:pPr>
            <a:r>
              <a:rPr lang="ja-JP" altLang="en-US" sz="1300" kern="100" dirty="0" smtClean="0">
                <a:effectLst/>
                <a:latin typeface="+mn-ea"/>
                <a:cs typeface="Times New Roman" panose="02020603050405020304" pitchFamily="18" charset="0"/>
              </a:rPr>
              <a:t>　　③　</a:t>
            </a:r>
            <a:r>
              <a:rPr lang="ja-JP" altLang="en-US" sz="1300" kern="100" dirty="0">
                <a:latin typeface="+mn-ea"/>
                <a:cs typeface="Times New Roman" panose="02020603050405020304" pitchFamily="18" charset="0"/>
              </a:rPr>
              <a:t>敷設機雷の除去</a:t>
            </a:r>
            <a:endParaRPr lang="en-US" altLang="ja-JP" sz="1300" kern="100" dirty="0">
              <a:latin typeface="+mn-ea"/>
              <a:cs typeface="Times New Roman" panose="02020603050405020304" pitchFamily="18" charset="0"/>
            </a:endParaRPr>
          </a:p>
          <a:p>
            <a:pPr>
              <a:lnSpc>
                <a:spcPts val="1600"/>
              </a:lnSpc>
            </a:pPr>
            <a:r>
              <a:rPr lang="ja-JP" altLang="en-US" sz="1300" kern="100" dirty="0" smtClean="0">
                <a:effectLst/>
                <a:latin typeface="+mn-ea"/>
                <a:cs typeface="Times New Roman" panose="02020603050405020304" pitchFamily="18" charset="0"/>
              </a:rPr>
              <a:t>　　④　米軍等の艦船や航空機の護衛</a:t>
            </a:r>
            <a:endParaRPr lang="en-US" altLang="ja-JP" sz="1300" kern="100" dirty="0" smtClean="0">
              <a:effectLst/>
              <a:latin typeface="+mn-ea"/>
              <a:cs typeface="Times New Roman" panose="02020603050405020304" pitchFamily="18" charset="0"/>
            </a:endParaRPr>
          </a:p>
          <a:p>
            <a:pPr>
              <a:lnSpc>
                <a:spcPts val="1600"/>
              </a:lnSpc>
            </a:pPr>
            <a:r>
              <a:rPr lang="ja-JP" altLang="en-US" sz="1300" kern="100" dirty="0" smtClean="0">
                <a:latin typeface="+mn-ea"/>
                <a:cs typeface="Times New Roman" panose="02020603050405020304" pitchFamily="18" charset="0"/>
              </a:rPr>
              <a:t>　　</a:t>
            </a:r>
            <a:r>
              <a:rPr lang="ja-JP" altLang="en-US" sz="1300" kern="100" dirty="0" smtClean="0">
                <a:effectLst/>
                <a:latin typeface="+mn-ea"/>
                <a:cs typeface="Times New Roman" panose="02020603050405020304" pitchFamily="18" charset="0"/>
              </a:rPr>
              <a:t>⑤　</a:t>
            </a:r>
            <a:r>
              <a:rPr lang="ja-JP" altLang="en-US" sz="1300" kern="100" dirty="0" smtClean="0">
                <a:latin typeface="+mn-ea"/>
                <a:cs typeface="Times New Roman" panose="02020603050405020304" pitchFamily="18" charset="0"/>
              </a:rPr>
              <a:t>不審</a:t>
            </a:r>
            <a:r>
              <a:rPr lang="ja-JP" altLang="en-US" sz="1300" kern="100" dirty="0" smtClean="0">
                <a:effectLst/>
                <a:latin typeface="+mn-ea"/>
                <a:cs typeface="Times New Roman" panose="02020603050405020304" pitchFamily="18" charset="0"/>
              </a:rPr>
              <a:t>船舶への強制立入り等</a:t>
            </a:r>
            <a:endParaRPr lang="en-US" altLang="ja-JP" sz="1300" kern="100" dirty="0" smtClean="0">
              <a:effectLst/>
              <a:latin typeface="+mn-ea"/>
              <a:cs typeface="Times New Roman" panose="02020603050405020304" pitchFamily="18" charset="0"/>
            </a:endParaRPr>
          </a:p>
          <a:p>
            <a:pPr>
              <a:lnSpc>
                <a:spcPts val="1600"/>
              </a:lnSpc>
            </a:pPr>
            <a:r>
              <a:rPr lang="ja-JP" altLang="en-US" sz="1300" kern="100" dirty="0" smtClean="0">
                <a:latin typeface="+mn-ea"/>
                <a:cs typeface="Times New Roman" panose="02020603050405020304" pitchFamily="18" charset="0"/>
              </a:rPr>
              <a:t>○　このような状況の下、日本はどう対応するか。現行法制でも、周辺事態安全確保法が適用され、また、防衛出動命令も出されるような状況だが、十分に対応できないのではないか？</a:t>
            </a:r>
            <a:endParaRPr lang="en-US" altLang="ja-JP" sz="1300" kern="100" dirty="0" smtClean="0">
              <a:latin typeface="+mn-ea"/>
              <a:cs typeface="Times New Roman" panose="02020603050405020304" pitchFamily="18" charset="0"/>
            </a:endParaRPr>
          </a:p>
        </p:txBody>
      </p:sp>
    </p:spTree>
    <p:extLst>
      <p:ext uri="{BB962C8B-B14F-4D97-AF65-F5344CB8AC3E}">
        <p14:creationId xmlns="" xmlns:p14="http://schemas.microsoft.com/office/powerpoint/2010/main" val="6016185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角丸四角形 4"/>
          <p:cNvSpPr/>
          <p:nvPr/>
        </p:nvSpPr>
        <p:spPr>
          <a:xfrm>
            <a:off x="370111" y="7396"/>
            <a:ext cx="9165776" cy="408623"/>
          </a:xfrm>
          <a:prstGeom prst="roundRect">
            <a:avLst/>
          </a:prstGeom>
          <a:solidFill>
            <a:srgbClr val="FFFF99"/>
          </a:solidFill>
        </p:spPr>
        <p:style>
          <a:lnRef idx="2">
            <a:schemeClr val="dk1"/>
          </a:lnRef>
          <a:fillRef idx="1">
            <a:schemeClr val="lt1"/>
          </a:fillRef>
          <a:effectRef idx="0">
            <a:schemeClr val="dk1"/>
          </a:effectRef>
          <a:fontRef idx="minor">
            <a:schemeClr val="dk1"/>
          </a:fontRef>
        </p:style>
        <p:txBody>
          <a:bodyPr wrap="square">
            <a:spAutoFit/>
          </a:bodyPr>
          <a:lstStyle/>
          <a:p>
            <a:pPr algn="ctr"/>
            <a:r>
              <a:rPr lang="ja-JP" altLang="ja-JP" kern="100" dirty="0" smtClean="0">
                <a:effectLst/>
                <a:latin typeface="Century" panose="02040604050505020304" pitchFamily="18" charset="0"/>
                <a:ea typeface="ＭＳ ゴシック" panose="020B0609070205080204" pitchFamily="49" charset="-128"/>
                <a:cs typeface="Times New Roman" panose="02020603050405020304" pitchFamily="18" charset="0"/>
              </a:rPr>
              <a:t>ケース</a:t>
            </a:r>
            <a:r>
              <a:rPr lang="ja-JP" altLang="en-US" kern="100" dirty="0" smtClean="0">
                <a:effectLst/>
                <a:latin typeface="Century" panose="02040604050505020304" pitchFamily="18" charset="0"/>
                <a:ea typeface="ＭＳ ゴシック" panose="020B0609070205080204" pitchFamily="49" charset="-128"/>
                <a:cs typeface="Times New Roman" panose="02020603050405020304" pitchFamily="18" charset="0"/>
              </a:rPr>
              <a:t>２</a:t>
            </a:r>
            <a:r>
              <a:rPr lang="ja-JP" altLang="ja-JP" kern="100" dirty="0" smtClean="0">
                <a:effectLst/>
                <a:latin typeface="Century" panose="02040604050505020304" pitchFamily="18" charset="0"/>
                <a:ea typeface="ＭＳ ゴシック" panose="020B0609070205080204" pitchFamily="49" charset="-128"/>
                <a:cs typeface="Times New Roman" panose="02020603050405020304" pitchFamily="18" charset="0"/>
              </a:rPr>
              <a:t>：</a:t>
            </a:r>
            <a:r>
              <a:rPr lang="ja-JP" altLang="en-US" kern="100" dirty="0" smtClean="0">
                <a:effectLst/>
                <a:latin typeface="Century" panose="02040604050505020304" pitchFamily="18" charset="0"/>
                <a:ea typeface="ＭＳ ゴシック" panose="020B0609070205080204" pitchFamily="49" charset="-128"/>
                <a:cs typeface="Times New Roman" panose="02020603050405020304" pitchFamily="18" charset="0"/>
              </a:rPr>
              <a:t>国際社会での一致した取組①</a:t>
            </a:r>
            <a:endParaRPr lang="ja-JP" alt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2" name="正方形/長方形 1"/>
          <p:cNvSpPr/>
          <p:nvPr/>
        </p:nvSpPr>
        <p:spPr>
          <a:xfrm>
            <a:off x="0" y="438170"/>
            <a:ext cx="9905999" cy="1887696"/>
          </a:xfrm>
          <a:prstGeom prst="rect">
            <a:avLst/>
          </a:prstGeom>
        </p:spPr>
        <p:txBody>
          <a:bodyPr wrap="square">
            <a:spAutoFit/>
          </a:bodyPr>
          <a:lstStyle/>
          <a:p>
            <a:pPr marL="177800" indent="-177800">
              <a:lnSpc>
                <a:spcPts val="1400"/>
              </a:lnSpc>
            </a:pPr>
            <a:r>
              <a:rPr lang="ja-JP" altLang="ja-JP" sz="1200" u="sng" kern="100" dirty="0" smtClean="0">
                <a:effectLst/>
                <a:latin typeface="+mn-ea"/>
                <a:cs typeface="Times New Roman" panose="02020603050405020304" pitchFamily="18" charset="0"/>
              </a:rPr>
              <a:t>１．具体例：</a:t>
            </a:r>
            <a:r>
              <a:rPr lang="ja-JP" altLang="en-US" sz="1200" u="sng" kern="100" dirty="0" smtClean="0">
                <a:effectLst/>
                <a:latin typeface="+mn-ea"/>
                <a:cs typeface="Times New Roman" panose="02020603050405020304" pitchFamily="18" charset="0"/>
              </a:rPr>
              <a:t>湾岸戦争</a:t>
            </a:r>
            <a:endParaRPr lang="en-US" altLang="ja-JP" sz="1200" u="sng" kern="100" dirty="0" smtClean="0">
              <a:effectLst/>
              <a:latin typeface="+mn-ea"/>
              <a:cs typeface="Times New Roman" panose="02020603050405020304" pitchFamily="18" charset="0"/>
            </a:endParaRPr>
          </a:p>
          <a:p>
            <a:pPr marL="177800" indent="-177800">
              <a:lnSpc>
                <a:spcPts val="1400"/>
              </a:lnSpc>
            </a:pPr>
            <a:r>
              <a:rPr lang="ja-JP" altLang="ja-JP" sz="1200" kern="100" dirty="0" smtClean="0">
                <a:effectLst/>
                <a:latin typeface="+mn-ea"/>
                <a:cs typeface="Times New Roman" panose="02020603050405020304" pitchFamily="18" charset="0"/>
              </a:rPr>
              <a:t>○　</a:t>
            </a:r>
            <a:r>
              <a:rPr lang="en-US" altLang="ja-JP" sz="1200" kern="100" dirty="0" smtClean="0">
                <a:effectLst/>
                <a:latin typeface="+mn-ea"/>
                <a:cs typeface="Times New Roman" panose="02020603050405020304" pitchFamily="18" charset="0"/>
              </a:rPr>
              <a:t>1990</a:t>
            </a:r>
            <a:r>
              <a:rPr lang="ja-JP" altLang="en-US" sz="1200" kern="100" dirty="0" smtClean="0">
                <a:effectLst/>
                <a:latin typeface="+mn-ea"/>
                <a:cs typeface="Times New Roman" panose="02020603050405020304" pitchFamily="18" charset="0"/>
              </a:rPr>
              <a:t>年</a:t>
            </a:r>
            <a:r>
              <a:rPr lang="en-US" altLang="ja-JP" sz="1200" kern="100" dirty="0" smtClean="0">
                <a:effectLst/>
                <a:latin typeface="+mn-ea"/>
                <a:cs typeface="Times New Roman" panose="02020603050405020304" pitchFamily="18" charset="0"/>
              </a:rPr>
              <a:t>8</a:t>
            </a:r>
            <a:r>
              <a:rPr lang="ja-JP" altLang="en-US" sz="1200" kern="100" dirty="0" smtClean="0">
                <a:effectLst/>
                <a:latin typeface="+mn-ea"/>
                <a:cs typeface="Times New Roman" panose="02020603050405020304" pitchFamily="18" charset="0"/>
              </a:rPr>
              <a:t>月</a:t>
            </a:r>
            <a:r>
              <a:rPr lang="en-US" altLang="ja-JP" sz="1200" kern="100" dirty="0" smtClean="0">
                <a:effectLst/>
                <a:latin typeface="+mn-ea"/>
                <a:cs typeface="Times New Roman" panose="02020603050405020304" pitchFamily="18" charset="0"/>
              </a:rPr>
              <a:t>2</a:t>
            </a:r>
            <a:r>
              <a:rPr lang="ja-JP" altLang="en-US" sz="1200" kern="100" dirty="0" smtClean="0">
                <a:effectLst/>
                <a:latin typeface="+mn-ea"/>
                <a:cs typeface="Times New Roman" panose="02020603050405020304" pitchFamily="18" charset="0"/>
              </a:rPr>
              <a:t>日のイラク軍のクウェート侵攻を受け、国連安保理は、イラクのクウェート侵攻を非難し、イラク軍の即時無条件撤退を要求する安保理決議</a:t>
            </a:r>
            <a:r>
              <a:rPr lang="en-US" altLang="ja-JP" sz="1200" kern="100" dirty="0" smtClean="0">
                <a:effectLst/>
                <a:latin typeface="+mn-ea"/>
                <a:cs typeface="Times New Roman" panose="02020603050405020304" pitchFamily="18" charset="0"/>
              </a:rPr>
              <a:t>660</a:t>
            </a:r>
            <a:r>
              <a:rPr lang="ja-JP" altLang="en-US" sz="1200" kern="100" dirty="0" err="1">
                <a:latin typeface="+mn-ea"/>
                <a:cs typeface="Times New Roman" panose="02020603050405020304" pitchFamily="18" charset="0"/>
              </a:rPr>
              <a:t>、</a:t>
            </a:r>
            <a:r>
              <a:rPr lang="ja-JP" altLang="en-US" sz="1200" kern="100" dirty="0" smtClean="0">
                <a:effectLst/>
                <a:latin typeface="+mn-ea"/>
                <a:cs typeface="Times New Roman" panose="02020603050405020304" pitchFamily="18" charset="0"/>
              </a:rPr>
              <a:t>対イラクの経済制裁を決定する安保理決議</a:t>
            </a:r>
            <a:r>
              <a:rPr lang="en-US" altLang="ja-JP" sz="1200" kern="100" dirty="0" smtClean="0">
                <a:effectLst/>
                <a:latin typeface="+mn-ea"/>
                <a:cs typeface="Times New Roman" panose="02020603050405020304" pitchFamily="18" charset="0"/>
              </a:rPr>
              <a:t>661</a:t>
            </a:r>
            <a:r>
              <a:rPr lang="ja-JP" altLang="en-US" sz="1200" kern="100" dirty="0" smtClean="0">
                <a:effectLst/>
                <a:latin typeface="+mn-ea"/>
                <a:cs typeface="Times New Roman" panose="02020603050405020304" pitchFamily="18" charset="0"/>
              </a:rPr>
              <a:t>をはじめとして、累次にわたり決議を採択。</a:t>
            </a:r>
          </a:p>
          <a:p>
            <a:pPr marL="177800" indent="-177800">
              <a:lnSpc>
                <a:spcPts val="1400"/>
              </a:lnSpc>
            </a:pPr>
            <a:r>
              <a:rPr lang="ja-JP" altLang="en-US" sz="1200" kern="100" dirty="0" smtClean="0">
                <a:effectLst/>
                <a:latin typeface="+mn-ea"/>
                <a:cs typeface="Times New Roman" panose="02020603050405020304" pitchFamily="18" charset="0"/>
              </a:rPr>
              <a:t>○　イラクによる直接的な脅威にさらされたサウジアラビアの要請を受け、米英を始めとする西側諸国及びエジプトやモロッコ等のアラブ諸国は、サウジアラビアに陸軍・空軍の部隊を派遣し、また、米国を始めとする西側諸国はペルシャ湾及びその近海に艦隊を派遣。さらに、国連安保理は、決議</a:t>
            </a:r>
            <a:r>
              <a:rPr lang="en-US" altLang="ja-JP" sz="1200" kern="100" dirty="0" smtClean="0">
                <a:effectLst/>
                <a:latin typeface="+mn-ea"/>
                <a:cs typeface="Times New Roman" panose="02020603050405020304" pitchFamily="18" charset="0"/>
              </a:rPr>
              <a:t>665</a:t>
            </a:r>
            <a:r>
              <a:rPr lang="ja-JP" altLang="en-US" sz="1200" kern="100" dirty="0" smtClean="0">
                <a:effectLst/>
                <a:latin typeface="+mn-ea"/>
                <a:cs typeface="Times New Roman" panose="02020603050405020304" pitchFamily="18" charset="0"/>
              </a:rPr>
              <a:t>を採択し、</a:t>
            </a:r>
            <a:r>
              <a:rPr lang="ja-JP" altLang="en-US" sz="1200" u="sng" kern="100" dirty="0" smtClean="0">
                <a:solidFill>
                  <a:srgbClr val="FF0000"/>
                </a:solidFill>
                <a:effectLst/>
                <a:latin typeface="+mn-ea"/>
                <a:cs typeface="Times New Roman" panose="02020603050405020304" pitchFamily="18" charset="0"/>
              </a:rPr>
              <a:t>イラクの経済封鎖を徹底させるために出入港する船舶の臨検等の措置をとることを、海上部隊を展開している国に要請</a:t>
            </a:r>
            <a:r>
              <a:rPr lang="ja-JP" altLang="en-US" sz="1200" kern="100" dirty="0" smtClean="0">
                <a:effectLst/>
                <a:latin typeface="+mn-ea"/>
                <a:cs typeface="Times New Roman" panose="02020603050405020304" pitchFamily="18" charset="0"/>
              </a:rPr>
              <a:t>。</a:t>
            </a:r>
          </a:p>
          <a:p>
            <a:pPr marL="177800" indent="-177800">
              <a:lnSpc>
                <a:spcPts val="1400"/>
              </a:lnSpc>
            </a:pPr>
            <a:r>
              <a:rPr lang="ja-JP" altLang="en-US" sz="1200" kern="100" dirty="0" smtClean="0">
                <a:effectLst/>
                <a:latin typeface="+mn-ea"/>
                <a:cs typeface="Times New Roman" panose="02020603050405020304" pitchFamily="18" charset="0"/>
              </a:rPr>
              <a:t>○　国際社会の対応にもかかわらず、イラクは累次の安保理決議に従うことを拒否。</a:t>
            </a:r>
            <a:r>
              <a:rPr lang="en-US" altLang="ja-JP" sz="1200" kern="100" dirty="0" smtClean="0">
                <a:effectLst/>
                <a:latin typeface="+mn-ea"/>
                <a:cs typeface="Times New Roman" panose="02020603050405020304" pitchFamily="18" charset="0"/>
              </a:rPr>
              <a:t>1990</a:t>
            </a:r>
            <a:r>
              <a:rPr lang="ja-JP" altLang="en-US" sz="1200" kern="100" dirty="0" smtClean="0">
                <a:effectLst/>
                <a:latin typeface="+mn-ea"/>
                <a:cs typeface="Times New Roman" panose="02020603050405020304" pitchFamily="18" charset="0"/>
              </a:rPr>
              <a:t>年</a:t>
            </a:r>
            <a:r>
              <a:rPr lang="en-US" altLang="ja-JP" sz="1200" kern="100" dirty="0" smtClean="0">
                <a:effectLst/>
                <a:latin typeface="+mn-ea"/>
                <a:cs typeface="Times New Roman" panose="02020603050405020304" pitchFamily="18" charset="0"/>
              </a:rPr>
              <a:t>11</a:t>
            </a:r>
            <a:r>
              <a:rPr lang="ja-JP" altLang="en-US" sz="1200" kern="100" dirty="0" smtClean="0">
                <a:effectLst/>
                <a:latin typeface="+mn-ea"/>
                <a:cs typeface="Times New Roman" panose="02020603050405020304" pitchFamily="18" charset="0"/>
              </a:rPr>
              <a:t>月</a:t>
            </a:r>
            <a:r>
              <a:rPr lang="en-US" altLang="ja-JP" sz="1200" kern="100" dirty="0" smtClean="0">
                <a:effectLst/>
                <a:latin typeface="+mn-ea"/>
                <a:cs typeface="Times New Roman" panose="02020603050405020304" pitchFamily="18" charset="0"/>
              </a:rPr>
              <a:t>29</a:t>
            </a:r>
            <a:r>
              <a:rPr lang="ja-JP" altLang="en-US" sz="1200" kern="100" dirty="0" smtClean="0">
                <a:effectLst/>
                <a:latin typeface="+mn-ea"/>
                <a:cs typeface="Times New Roman" panose="02020603050405020304" pitchFamily="18" charset="0"/>
              </a:rPr>
              <a:t>日には安保理決議</a:t>
            </a:r>
            <a:r>
              <a:rPr lang="en-US" altLang="ja-JP" sz="1200" kern="100" dirty="0" smtClean="0">
                <a:effectLst/>
                <a:latin typeface="+mn-ea"/>
                <a:cs typeface="Times New Roman" panose="02020603050405020304" pitchFamily="18" charset="0"/>
              </a:rPr>
              <a:t>678</a:t>
            </a:r>
            <a:r>
              <a:rPr lang="ja-JP" altLang="en-US" sz="1200" kern="100" dirty="0" smtClean="0">
                <a:effectLst/>
                <a:latin typeface="+mn-ea"/>
                <a:cs typeface="Times New Roman" panose="02020603050405020304" pitchFamily="18" charset="0"/>
              </a:rPr>
              <a:t>が採択され、イラクが</a:t>
            </a:r>
            <a:r>
              <a:rPr lang="en-US" altLang="ja-JP" sz="1200" kern="100" dirty="0" smtClean="0">
                <a:effectLst/>
                <a:latin typeface="+mn-ea"/>
                <a:cs typeface="Times New Roman" panose="02020603050405020304" pitchFamily="18" charset="0"/>
              </a:rPr>
              <a:t>1991</a:t>
            </a:r>
            <a:r>
              <a:rPr lang="ja-JP" altLang="en-US" sz="1200" kern="100" dirty="0" smtClean="0">
                <a:effectLst/>
                <a:latin typeface="+mn-ea"/>
                <a:cs typeface="Times New Roman" panose="02020603050405020304" pitchFamily="18" charset="0"/>
              </a:rPr>
              <a:t>年</a:t>
            </a:r>
            <a:r>
              <a:rPr lang="en-US" altLang="ja-JP" sz="1200" kern="100" dirty="0" smtClean="0">
                <a:effectLst/>
                <a:latin typeface="+mn-ea"/>
                <a:cs typeface="Times New Roman" panose="02020603050405020304" pitchFamily="18" charset="0"/>
              </a:rPr>
              <a:t>1</a:t>
            </a:r>
            <a:r>
              <a:rPr lang="ja-JP" altLang="en-US" sz="1200" kern="100" dirty="0" smtClean="0">
                <a:effectLst/>
                <a:latin typeface="+mn-ea"/>
                <a:cs typeface="Times New Roman" panose="02020603050405020304" pitchFamily="18" charset="0"/>
              </a:rPr>
              <a:t>月</a:t>
            </a:r>
            <a:r>
              <a:rPr lang="en-US" altLang="ja-JP" sz="1200" kern="100" dirty="0" smtClean="0">
                <a:effectLst/>
                <a:latin typeface="+mn-ea"/>
                <a:cs typeface="Times New Roman" panose="02020603050405020304" pitchFamily="18" charset="0"/>
              </a:rPr>
              <a:t>15</a:t>
            </a:r>
            <a:r>
              <a:rPr lang="ja-JP" altLang="en-US" sz="1200" kern="100" dirty="0" smtClean="0">
                <a:effectLst/>
                <a:latin typeface="+mn-ea"/>
                <a:cs typeface="Times New Roman" panose="02020603050405020304" pitchFamily="18" charset="0"/>
              </a:rPr>
              <a:t>日以前に関連諸決議を完全に実施しない限り、クウェート政府に協力している加盟国は、安保理決議</a:t>
            </a:r>
            <a:r>
              <a:rPr lang="en-US" altLang="ja-JP" sz="1200" kern="100" dirty="0" smtClean="0">
                <a:effectLst/>
                <a:latin typeface="+mn-ea"/>
                <a:cs typeface="Times New Roman" panose="02020603050405020304" pitchFamily="18" charset="0"/>
              </a:rPr>
              <a:t>660</a:t>
            </a:r>
            <a:r>
              <a:rPr lang="ja-JP" altLang="en-US" sz="1200" kern="100" dirty="0" smtClean="0">
                <a:effectLst/>
                <a:latin typeface="+mn-ea"/>
                <a:cs typeface="Times New Roman" panose="02020603050405020304" pitchFamily="18" charset="0"/>
              </a:rPr>
              <a:t>及び全ての累次の関連諸決議を堅持かつ実施し、</a:t>
            </a:r>
            <a:r>
              <a:rPr lang="ja-JP" altLang="en-US" sz="1200" u="sng" kern="100" dirty="0" smtClean="0">
                <a:solidFill>
                  <a:srgbClr val="FF0000"/>
                </a:solidFill>
                <a:effectLst/>
                <a:latin typeface="+mn-ea"/>
                <a:cs typeface="Times New Roman" panose="02020603050405020304" pitchFamily="18" charset="0"/>
              </a:rPr>
              <a:t>同地域における国際の平和と安全を回復するために、あらゆる必要な手段をとる権限が付与</a:t>
            </a:r>
            <a:r>
              <a:rPr lang="ja-JP" altLang="en-US" sz="1200" kern="100" dirty="0" smtClean="0">
                <a:effectLst/>
                <a:latin typeface="+mn-ea"/>
                <a:cs typeface="Times New Roman" panose="02020603050405020304" pitchFamily="18" charset="0"/>
              </a:rPr>
              <a:t>。これを受け、</a:t>
            </a:r>
            <a:r>
              <a:rPr lang="en-US" altLang="ja-JP" sz="1200" kern="100" dirty="0" smtClean="0">
                <a:effectLst/>
                <a:latin typeface="+mn-ea"/>
                <a:cs typeface="Times New Roman" panose="02020603050405020304" pitchFamily="18" charset="0"/>
              </a:rPr>
              <a:t>1991</a:t>
            </a:r>
            <a:r>
              <a:rPr lang="ja-JP" altLang="en-US" sz="1200" kern="100" dirty="0" smtClean="0">
                <a:effectLst/>
                <a:latin typeface="+mn-ea"/>
                <a:cs typeface="Times New Roman" panose="02020603050405020304" pitchFamily="18" charset="0"/>
              </a:rPr>
              <a:t>年</a:t>
            </a:r>
            <a:r>
              <a:rPr lang="en-US" altLang="ja-JP" sz="1200" kern="100" dirty="0" smtClean="0">
                <a:effectLst/>
                <a:latin typeface="+mn-ea"/>
                <a:cs typeface="Times New Roman" panose="02020603050405020304" pitchFamily="18" charset="0"/>
              </a:rPr>
              <a:t>1</a:t>
            </a:r>
            <a:r>
              <a:rPr lang="ja-JP" altLang="en-US" sz="1200" kern="100" dirty="0" smtClean="0">
                <a:effectLst/>
                <a:latin typeface="+mn-ea"/>
                <a:cs typeface="Times New Roman" panose="02020603050405020304" pitchFamily="18" charset="0"/>
              </a:rPr>
              <a:t>月</a:t>
            </a:r>
            <a:r>
              <a:rPr lang="en-US" altLang="ja-JP" sz="1200" kern="100" dirty="0" smtClean="0">
                <a:effectLst/>
                <a:latin typeface="+mn-ea"/>
                <a:cs typeface="Times New Roman" panose="02020603050405020304" pitchFamily="18" charset="0"/>
              </a:rPr>
              <a:t>17</a:t>
            </a:r>
            <a:r>
              <a:rPr lang="ja-JP" altLang="en-US" sz="1200" kern="100" dirty="0" smtClean="0">
                <a:effectLst/>
                <a:latin typeface="+mn-ea"/>
                <a:cs typeface="Times New Roman" panose="02020603050405020304" pitchFamily="18" charset="0"/>
              </a:rPr>
              <a:t>日、米国をはじめとするいわゆる</a:t>
            </a:r>
            <a:r>
              <a:rPr lang="ja-JP" altLang="en-US" sz="1200" u="sng" kern="100" dirty="0" smtClean="0">
                <a:solidFill>
                  <a:srgbClr val="FF0000"/>
                </a:solidFill>
                <a:effectLst/>
                <a:latin typeface="+mn-ea"/>
                <a:cs typeface="Times New Roman" panose="02020603050405020304" pitchFamily="18" charset="0"/>
              </a:rPr>
              <a:t>湾岸「多国籍軍」は、イラクに対する武力行使に踏み切った</a:t>
            </a:r>
            <a:r>
              <a:rPr lang="ja-JP" altLang="en-US" sz="1200" kern="100" dirty="0" smtClean="0">
                <a:effectLst/>
                <a:latin typeface="+mn-ea"/>
                <a:cs typeface="Times New Roman" panose="02020603050405020304" pitchFamily="18" charset="0"/>
              </a:rPr>
              <a:t>。</a:t>
            </a:r>
          </a:p>
        </p:txBody>
      </p:sp>
      <p:sp>
        <p:nvSpPr>
          <p:cNvPr id="8" name="右矢印 7"/>
          <p:cNvSpPr/>
          <p:nvPr/>
        </p:nvSpPr>
        <p:spPr>
          <a:xfrm>
            <a:off x="147024" y="2300601"/>
            <a:ext cx="360000" cy="436895"/>
          </a:xfrm>
          <a:prstGeom prst="rightArrow">
            <a:avLst/>
          </a:prstGeom>
          <a:ln>
            <a:noFill/>
          </a:ln>
        </p:spPr>
        <p:style>
          <a:lnRef idx="3">
            <a:schemeClr val="lt1"/>
          </a:lnRef>
          <a:fillRef idx="1">
            <a:schemeClr val="accent5"/>
          </a:fillRef>
          <a:effectRef idx="1">
            <a:schemeClr val="accent5"/>
          </a:effectRef>
          <a:fontRef idx="minor">
            <a:schemeClr val="lt1"/>
          </a:fontRef>
        </p:style>
        <p:txBody>
          <a:bodyPr rtlCol="0" anchor="ctr"/>
          <a:lstStyle/>
          <a:p>
            <a:pPr algn="ctr"/>
            <a:endParaRPr kumimoji="1" lang="ja-JP" altLang="en-US"/>
          </a:p>
        </p:txBody>
      </p:sp>
      <p:sp>
        <p:nvSpPr>
          <p:cNvPr id="9" name="テキスト ボックス 8"/>
          <p:cNvSpPr txBox="1"/>
          <p:nvPr/>
        </p:nvSpPr>
        <p:spPr>
          <a:xfrm>
            <a:off x="507023" y="2286090"/>
            <a:ext cx="9398975" cy="451406"/>
          </a:xfrm>
          <a:prstGeom prst="rect">
            <a:avLst/>
          </a:prstGeom>
          <a:noFill/>
        </p:spPr>
        <p:txBody>
          <a:bodyPr wrap="square" rtlCol="0">
            <a:spAutoFit/>
          </a:bodyPr>
          <a:lstStyle/>
          <a:p>
            <a:pPr>
              <a:lnSpc>
                <a:spcPts val="1400"/>
              </a:lnSpc>
            </a:pPr>
            <a:r>
              <a:rPr kumimoji="1" lang="ja-JP" altLang="en-US" sz="1200" dirty="0" smtClean="0">
                <a:latin typeface="+mn-ea"/>
              </a:rPr>
              <a:t>我が国は</a:t>
            </a:r>
            <a:r>
              <a:rPr lang="ja-JP" altLang="en-US" sz="1200" dirty="0" smtClean="0">
                <a:latin typeface="+mn-ea"/>
              </a:rPr>
              <a:t>、外交努力やイラクに対する経済制裁、資金協力（湾岸平和基金への約</a:t>
            </a:r>
            <a:r>
              <a:rPr lang="en-US" altLang="ja-JP" sz="1200" dirty="0" smtClean="0">
                <a:latin typeface="+mn-ea"/>
              </a:rPr>
              <a:t>2,600</a:t>
            </a:r>
            <a:r>
              <a:rPr lang="ja-JP" altLang="en-US" sz="1200" dirty="0" smtClean="0">
                <a:latin typeface="+mn-ea"/>
              </a:rPr>
              <a:t>億円の拠出、多国籍軍が武力</a:t>
            </a:r>
            <a:r>
              <a:rPr lang="ja-JP" altLang="en-US" sz="1200" dirty="0">
                <a:latin typeface="+mn-ea"/>
              </a:rPr>
              <a:t>行使に踏み切ったことを</a:t>
            </a:r>
            <a:r>
              <a:rPr lang="ja-JP" altLang="en-US" sz="1200" dirty="0" smtClean="0">
                <a:latin typeface="+mn-ea"/>
              </a:rPr>
              <a:t>受けた</a:t>
            </a:r>
            <a:r>
              <a:rPr lang="en-US" altLang="ja-JP" sz="1200" dirty="0" smtClean="0">
                <a:latin typeface="+mn-ea"/>
              </a:rPr>
              <a:t>1</a:t>
            </a:r>
            <a:r>
              <a:rPr lang="ja-JP" altLang="en-US" sz="1200" dirty="0">
                <a:latin typeface="+mn-ea"/>
              </a:rPr>
              <a:t>兆</a:t>
            </a:r>
            <a:r>
              <a:rPr lang="en-US" altLang="ja-JP" sz="1200" dirty="0">
                <a:latin typeface="+mn-ea"/>
              </a:rPr>
              <a:t>1,700</a:t>
            </a:r>
            <a:r>
              <a:rPr lang="ja-JP" altLang="en-US" sz="1200" dirty="0">
                <a:latin typeface="+mn-ea"/>
              </a:rPr>
              <a:t>億円の追加</a:t>
            </a:r>
            <a:r>
              <a:rPr lang="ja-JP" altLang="en-US" sz="1200" dirty="0" smtClean="0">
                <a:latin typeface="+mn-ea"/>
              </a:rPr>
              <a:t>拠出）を実施</a:t>
            </a:r>
            <a:endParaRPr lang="en-US" altLang="ja-JP" sz="1200" dirty="0" smtClean="0">
              <a:latin typeface="+mn-ea"/>
            </a:endParaRPr>
          </a:p>
        </p:txBody>
      </p:sp>
      <p:sp>
        <p:nvSpPr>
          <p:cNvPr id="10" name="正方形/長方形 9"/>
          <p:cNvSpPr/>
          <p:nvPr/>
        </p:nvSpPr>
        <p:spPr>
          <a:xfrm>
            <a:off x="0" y="4659576"/>
            <a:ext cx="9905999" cy="2246769"/>
          </a:xfrm>
          <a:prstGeom prst="rect">
            <a:avLst/>
          </a:prstGeom>
        </p:spPr>
        <p:txBody>
          <a:bodyPr wrap="square">
            <a:spAutoFit/>
          </a:bodyPr>
          <a:lstStyle/>
          <a:p>
            <a:pPr>
              <a:lnSpc>
                <a:spcPts val="1400"/>
              </a:lnSpc>
            </a:pPr>
            <a:r>
              <a:rPr lang="ja-JP" altLang="en-US" sz="1200" u="sng" kern="100" dirty="0" smtClean="0">
                <a:effectLst/>
                <a:latin typeface="+mn-ea"/>
                <a:cs typeface="Times New Roman" panose="02020603050405020304" pitchFamily="18" charset="0"/>
              </a:rPr>
              <a:t>２．現行法制の限界</a:t>
            </a:r>
            <a:endParaRPr lang="en-US" altLang="ja-JP" sz="1200" u="sng" kern="100" dirty="0" smtClean="0">
              <a:effectLst/>
              <a:latin typeface="+mn-ea"/>
              <a:cs typeface="Times New Roman" panose="02020603050405020304" pitchFamily="18" charset="0"/>
            </a:endParaRPr>
          </a:p>
          <a:p>
            <a:pPr marL="177800" indent="-177800">
              <a:lnSpc>
                <a:spcPts val="1400"/>
              </a:lnSpc>
            </a:pPr>
            <a:r>
              <a:rPr lang="ja-JP" altLang="en-US" sz="1200" kern="100" dirty="0" smtClean="0">
                <a:latin typeface="+mn-ea"/>
                <a:cs typeface="Times New Roman" panose="02020603050405020304" pitchFamily="18" charset="0"/>
              </a:rPr>
              <a:t>○　ある国がその隣国に突然侵攻し、占領され、それが継続されそうな状況になっている。</a:t>
            </a:r>
            <a:endParaRPr lang="en-US" altLang="ja-JP" sz="1200" kern="100" dirty="0" smtClean="0">
              <a:latin typeface="+mn-ea"/>
              <a:cs typeface="Times New Roman" panose="02020603050405020304" pitchFamily="18" charset="0"/>
            </a:endParaRPr>
          </a:p>
          <a:p>
            <a:pPr marL="177800" indent="-177800">
              <a:lnSpc>
                <a:spcPts val="1400"/>
              </a:lnSpc>
            </a:pPr>
            <a:r>
              <a:rPr lang="ja-JP" altLang="en-US" sz="1200" kern="100" dirty="0" smtClean="0">
                <a:latin typeface="+mn-ea"/>
                <a:cs typeface="Times New Roman" panose="02020603050405020304" pitchFamily="18" charset="0"/>
              </a:rPr>
              <a:t>○　攻撃を受けた当該国及びその同盟国である米国からの要請に基づき、国連安保理が緊急に開かれ、これを非難し、その脅威を取り除くため、加盟国の武力行使を含むあらゆる措置を容認するとの安保理決議が出された。</a:t>
            </a:r>
            <a:endParaRPr lang="en-US" altLang="ja-JP" sz="1200" kern="100" dirty="0" smtClean="0">
              <a:latin typeface="+mn-ea"/>
              <a:cs typeface="Times New Roman" panose="02020603050405020304" pitchFamily="18" charset="0"/>
            </a:endParaRPr>
          </a:p>
          <a:p>
            <a:pPr marL="177800" indent="-177800">
              <a:lnSpc>
                <a:spcPts val="1400"/>
              </a:lnSpc>
            </a:pPr>
            <a:r>
              <a:rPr lang="ja-JP" altLang="en-US" sz="1200" kern="100" dirty="0" smtClean="0">
                <a:latin typeface="+mn-ea"/>
                <a:cs typeface="Times New Roman" panose="02020603050405020304" pitchFamily="18" charset="0"/>
              </a:rPr>
              <a:t>○　この決議の下で、各国はそれぞれの能力に応じて対応しており、同盟国である米国や</a:t>
            </a:r>
            <a:r>
              <a:rPr lang="ja-JP" altLang="en-US" sz="1200" kern="100" dirty="0">
                <a:latin typeface="+mn-ea"/>
                <a:cs typeface="Times New Roman" panose="02020603050405020304" pitchFamily="18" charset="0"/>
              </a:rPr>
              <a:t>攻撃</a:t>
            </a:r>
            <a:r>
              <a:rPr lang="ja-JP" altLang="en-US" sz="1200" kern="100" dirty="0" smtClean="0">
                <a:latin typeface="+mn-ea"/>
                <a:cs typeface="Times New Roman" panose="02020603050405020304" pitchFamily="18" charset="0"/>
              </a:rPr>
              <a:t>を受けている国から日本に対して軍事面も含む様々な支援要請がある。</a:t>
            </a:r>
            <a:endParaRPr lang="en-US" altLang="ja-JP" sz="1200" kern="100" dirty="0" smtClean="0">
              <a:latin typeface="+mn-ea"/>
              <a:cs typeface="Times New Roman" panose="02020603050405020304" pitchFamily="18" charset="0"/>
            </a:endParaRPr>
          </a:p>
          <a:p>
            <a:pPr marL="177800" indent="-177800">
              <a:lnSpc>
                <a:spcPts val="1400"/>
              </a:lnSpc>
            </a:pPr>
            <a:r>
              <a:rPr lang="ja-JP" altLang="en-US" sz="1200" kern="100" dirty="0">
                <a:latin typeface="+mn-ea"/>
                <a:cs typeface="Times New Roman" panose="02020603050405020304" pitchFamily="18" charset="0"/>
              </a:rPr>
              <a:t>　</a:t>
            </a:r>
            <a:r>
              <a:rPr lang="ja-JP" altLang="en-US" sz="1200" kern="100" dirty="0" smtClean="0">
                <a:latin typeface="+mn-ea"/>
                <a:cs typeface="Times New Roman" panose="02020603050405020304" pitchFamily="18" charset="0"/>
              </a:rPr>
              <a:t>　①　侵攻された国の友好国の補給拠点までの物資の輸送</a:t>
            </a:r>
            <a:endParaRPr lang="en-US" altLang="ja-JP" sz="1200" kern="100" dirty="0" smtClean="0">
              <a:latin typeface="+mn-ea"/>
              <a:cs typeface="Times New Roman" panose="02020603050405020304" pitchFamily="18" charset="0"/>
            </a:endParaRPr>
          </a:p>
          <a:p>
            <a:pPr marL="177800" indent="-177800">
              <a:lnSpc>
                <a:spcPts val="1400"/>
              </a:lnSpc>
            </a:pPr>
            <a:r>
              <a:rPr lang="ja-JP" altLang="en-US" sz="1200" kern="100" dirty="0">
                <a:latin typeface="+mn-ea"/>
                <a:cs typeface="Times New Roman" panose="02020603050405020304" pitchFamily="18" charset="0"/>
              </a:rPr>
              <a:t>　</a:t>
            </a:r>
            <a:r>
              <a:rPr lang="ja-JP" altLang="en-US" sz="1200" kern="100" dirty="0" smtClean="0">
                <a:latin typeface="+mn-ea"/>
                <a:cs typeface="Times New Roman" panose="02020603050405020304" pitchFamily="18" charset="0"/>
              </a:rPr>
              <a:t>　②　侵略国に反撃するために活動する米軍及び支援国軍の艦船に対する洋上給油などの補給</a:t>
            </a:r>
            <a:endParaRPr lang="en-US" altLang="ja-JP" sz="1200" kern="100" dirty="0" smtClean="0">
              <a:latin typeface="+mn-ea"/>
              <a:cs typeface="Times New Roman" panose="02020603050405020304" pitchFamily="18" charset="0"/>
            </a:endParaRPr>
          </a:p>
          <a:p>
            <a:pPr marL="177800" indent="-177800">
              <a:lnSpc>
                <a:spcPts val="1400"/>
              </a:lnSpc>
            </a:pPr>
            <a:r>
              <a:rPr lang="ja-JP" altLang="en-US" sz="1200" kern="100" dirty="0">
                <a:latin typeface="+mn-ea"/>
                <a:cs typeface="Times New Roman" panose="02020603050405020304" pitchFamily="18" charset="0"/>
              </a:rPr>
              <a:t>　</a:t>
            </a:r>
            <a:r>
              <a:rPr lang="ja-JP" altLang="en-US" sz="1200" kern="100" dirty="0" smtClean="0">
                <a:latin typeface="+mn-ea"/>
                <a:cs typeface="Times New Roman" panose="02020603050405020304" pitchFamily="18" charset="0"/>
              </a:rPr>
              <a:t>　③　付近の海上を航行する不</a:t>
            </a:r>
            <a:r>
              <a:rPr lang="ja-JP" altLang="en-US" sz="1200" kern="100" dirty="0">
                <a:latin typeface="+mn-ea"/>
                <a:cs typeface="Times New Roman" panose="02020603050405020304" pitchFamily="18" charset="0"/>
              </a:rPr>
              <a:t>審</a:t>
            </a:r>
            <a:r>
              <a:rPr lang="ja-JP" altLang="en-US" sz="1200" kern="100" dirty="0" smtClean="0">
                <a:latin typeface="+mn-ea"/>
                <a:cs typeface="Times New Roman" panose="02020603050405020304" pitchFamily="18" charset="0"/>
              </a:rPr>
              <a:t>船舶への立入り検査等</a:t>
            </a:r>
            <a:endParaRPr lang="en-US" altLang="ja-JP" sz="1200" kern="100" dirty="0" smtClean="0">
              <a:latin typeface="+mn-ea"/>
              <a:cs typeface="Times New Roman" panose="02020603050405020304" pitchFamily="18" charset="0"/>
            </a:endParaRPr>
          </a:p>
          <a:p>
            <a:pPr marL="177800" indent="-177800">
              <a:lnSpc>
                <a:spcPts val="1400"/>
              </a:lnSpc>
            </a:pPr>
            <a:r>
              <a:rPr lang="ja-JP" altLang="en-US" sz="1200" kern="100" dirty="0" smtClean="0">
                <a:latin typeface="+mn-ea"/>
                <a:cs typeface="Times New Roman" panose="02020603050405020304" pitchFamily="18" charset="0"/>
              </a:rPr>
              <a:t>　　④　</a:t>
            </a:r>
            <a:r>
              <a:rPr lang="ja-JP" altLang="en-US" sz="1200" kern="100" dirty="0">
                <a:latin typeface="+mn-ea"/>
                <a:cs typeface="Times New Roman" panose="02020603050405020304" pitchFamily="18" charset="0"/>
              </a:rPr>
              <a:t>敷設機雷の除去</a:t>
            </a:r>
            <a:endParaRPr lang="en-US" altLang="ja-JP" sz="1200" kern="100" dirty="0">
              <a:latin typeface="+mn-ea"/>
              <a:cs typeface="Times New Roman" panose="02020603050405020304" pitchFamily="18" charset="0"/>
            </a:endParaRPr>
          </a:p>
          <a:p>
            <a:pPr marL="177800" indent="-177800">
              <a:lnSpc>
                <a:spcPts val="1400"/>
              </a:lnSpc>
            </a:pPr>
            <a:r>
              <a:rPr lang="ja-JP" altLang="en-US" sz="1200" kern="100" dirty="0">
                <a:latin typeface="+mn-ea"/>
                <a:cs typeface="Times New Roman" panose="02020603050405020304" pitchFamily="18" charset="0"/>
              </a:rPr>
              <a:t>　</a:t>
            </a:r>
            <a:r>
              <a:rPr lang="ja-JP" altLang="en-US" sz="1200" kern="100" dirty="0" smtClean="0">
                <a:latin typeface="+mn-ea"/>
                <a:cs typeface="Times New Roman" panose="02020603050405020304" pitchFamily="18" charset="0"/>
              </a:rPr>
              <a:t>　⑤　</a:t>
            </a:r>
            <a:r>
              <a:rPr lang="ja-JP" altLang="en-US" sz="1200" kern="100" dirty="0">
                <a:latin typeface="+mn-ea"/>
                <a:cs typeface="Times New Roman" panose="02020603050405020304" pitchFamily="18" charset="0"/>
              </a:rPr>
              <a:t>米軍等の艦船や航空機の護衛</a:t>
            </a:r>
            <a:endParaRPr lang="en-US" altLang="ja-JP" sz="1200" kern="100" dirty="0">
              <a:latin typeface="+mn-ea"/>
              <a:cs typeface="Times New Roman" panose="02020603050405020304" pitchFamily="18" charset="0"/>
            </a:endParaRPr>
          </a:p>
          <a:p>
            <a:pPr marL="177800" indent="-177800">
              <a:lnSpc>
                <a:spcPts val="1400"/>
              </a:lnSpc>
            </a:pPr>
            <a:r>
              <a:rPr lang="ja-JP" altLang="en-US" sz="1200" kern="100" dirty="0" smtClean="0">
                <a:latin typeface="+mn-ea"/>
                <a:cs typeface="Times New Roman" panose="02020603050405020304" pitchFamily="18" charset="0"/>
              </a:rPr>
              <a:t>○　このような状況の下、日本はどう対応するか。現行法制で対応できるのか？新たな法制ではどこまで対応できるのか。</a:t>
            </a:r>
            <a:endParaRPr lang="en-US" altLang="ja-JP" sz="1200" kern="100" dirty="0" smtClean="0">
              <a:latin typeface="+mn-ea"/>
              <a:cs typeface="Times New Roman" panose="02020603050405020304" pitchFamily="18" charset="0"/>
            </a:endParaRPr>
          </a:p>
        </p:txBody>
      </p:sp>
      <p:sp>
        <p:nvSpPr>
          <p:cNvPr id="3" name="正方形/長方形 2"/>
          <p:cNvSpPr/>
          <p:nvPr/>
        </p:nvSpPr>
        <p:spPr>
          <a:xfrm>
            <a:off x="73511" y="4020152"/>
            <a:ext cx="9758974" cy="553998"/>
          </a:xfrm>
          <a:prstGeom prst="rect">
            <a:avLst/>
          </a:prstGeom>
          <a:ln>
            <a:solidFill>
              <a:schemeClr val="tx1"/>
            </a:solidFill>
            <a:prstDash val="dash"/>
          </a:ln>
        </p:spPr>
        <p:txBody>
          <a:bodyPr wrap="square">
            <a:spAutoFit/>
          </a:bodyPr>
          <a:lstStyle/>
          <a:p>
            <a:r>
              <a:rPr lang="ja-JP" altLang="en-US" sz="1000" dirty="0" smtClean="0"/>
              <a:t>（参考２）毎日新聞（</a:t>
            </a:r>
            <a:r>
              <a:rPr lang="en-US" altLang="ja-JP" sz="1000" dirty="0" smtClean="0"/>
              <a:t>2015</a:t>
            </a:r>
            <a:r>
              <a:rPr lang="ja-JP" altLang="en-US" sz="1000" dirty="0" smtClean="0"/>
              <a:t>年</a:t>
            </a:r>
            <a:r>
              <a:rPr lang="en-US" altLang="ja-JP" sz="1000" dirty="0" smtClean="0"/>
              <a:t>2</a:t>
            </a:r>
            <a:r>
              <a:rPr lang="ja-JP" altLang="en-US" sz="1000" dirty="0" smtClean="0"/>
              <a:t>月</a:t>
            </a:r>
            <a:r>
              <a:rPr lang="en-US" altLang="ja-JP" sz="1000" dirty="0" smtClean="0"/>
              <a:t>24</a:t>
            </a:r>
            <a:r>
              <a:rPr lang="ja-JP" altLang="en-US" sz="1000" dirty="0" smtClean="0"/>
              <a:t>日）</a:t>
            </a:r>
            <a:r>
              <a:rPr lang="ja-JP" altLang="en-US" sz="1000" dirty="0"/>
              <a:t>　</a:t>
            </a:r>
            <a:endParaRPr lang="en-US" altLang="ja-JP" sz="1000" dirty="0" smtClean="0"/>
          </a:p>
          <a:p>
            <a:r>
              <a:rPr lang="ja-JP" altLang="en-US" sz="1000" dirty="0" smtClean="0"/>
              <a:t>・・・ペルシャ</a:t>
            </a:r>
            <a:r>
              <a:rPr lang="ja-JP" altLang="en-US" sz="1000" dirty="0"/>
              <a:t>湾掃海派遣部隊で指揮官を務めた落合畯（たおさ）さん（７５</a:t>
            </a:r>
            <a:r>
              <a:rPr lang="ja-JP" altLang="en-US" sz="1000" dirty="0" smtClean="0"/>
              <a:t>）は</a:t>
            </a:r>
            <a:r>
              <a:rPr lang="ja-JP" altLang="en-US" sz="1000" dirty="0"/>
              <a:t>当時を振り返って語る</a:t>
            </a:r>
            <a:r>
              <a:rPr lang="ja-JP" altLang="en-US" sz="1000" dirty="0" smtClean="0"/>
              <a:t>。・・・</a:t>
            </a:r>
            <a:r>
              <a:rPr lang="ja-JP" altLang="en-US" sz="1000" u="sng" dirty="0" smtClean="0"/>
              <a:t>ペルシャ</a:t>
            </a:r>
            <a:r>
              <a:rPr lang="ja-JP" altLang="en-US" sz="1000" u="sng" dirty="0"/>
              <a:t>湾で海自は遅れて機雷掃海活動に加わったため、最も難しい海域を任された</a:t>
            </a:r>
            <a:r>
              <a:rPr lang="ja-JP" altLang="en-US" sz="1000" dirty="0"/>
              <a:t>。無事に任務を完了できたものの、「国際貢献は早いもの勝ち。もっと早く</a:t>
            </a:r>
            <a:r>
              <a:rPr lang="en-US" altLang="ja-JP" sz="1000" dirty="0"/>
              <a:t>『</a:t>
            </a:r>
            <a:r>
              <a:rPr lang="ja-JP" altLang="en-US" sz="1000" dirty="0"/>
              <a:t>危険はあるが行ってくれ</a:t>
            </a:r>
            <a:r>
              <a:rPr lang="en-US" altLang="ja-JP" sz="1000" dirty="0"/>
              <a:t>』</a:t>
            </a:r>
            <a:r>
              <a:rPr lang="ja-JP" altLang="en-US" sz="1000" dirty="0"/>
              <a:t>と送り出せるようになればいい」と考えている。</a:t>
            </a:r>
          </a:p>
        </p:txBody>
      </p:sp>
      <p:sp>
        <p:nvSpPr>
          <p:cNvPr id="4" name="正方形/長方形 3"/>
          <p:cNvSpPr/>
          <p:nvPr/>
        </p:nvSpPr>
        <p:spPr>
          <a:xfrm>
            <a:off x="528566" y="3597471"/>
            <a:ext cx="9377431" cy="271869"/>
          </a:xfrm>
          <a:prstGeom prst="rect">
            <a:avLst/>
          </a:prstGeom>
        </p:spPr>
        <p:txBody>
          <a:bodyPr wrap="square">
            <a:spAutoFit/>
          </a:bodyPr>
          <a:lstStyle/>
          <a:p>
            <a:pPr marL="177800" indent="-177800">
              <a:lnSpc>
                <a:spcPts val="1400"/>
              </a:lnSpc>
            </a:pPr>
            <a:r>
              <a:rPr lang="ja-JP" altLang="en-US" sz="1200" u="sng" dirty="0" smtClean="0">
                <a:solidFill>
                  <a:srgbClr val="FF0000"/>
                </a:solidFill>
              </a:rPr>
              <a:t>正式</a:t>
            </a:r>
            <a:r>
              <a:rPr lang="ja-JP" altLang="en-US" sz="1200" u="sng" dirty="0">
                <a:solidFill>
                  <a:srgbClr val="FF0000"/>
                </a:solidFill>
              </a:rPr>
              <a:t>停戦成立後</a:t>
            </a:r>
            <a:r>
              <a:rPr lang="ja-JP" altLang="en-US" sz="1200" dirty="0"/>
              <a:t>、政府は、イラクがペルシャ湾に敷設していた機雷の除去および処理に当たるため、自衛隊の掃海部隊をペルシャ湾に派遣</a:t>
            </a:r>
            <a:endParaRPr lang="ja-JP" altLang="en-US" sz="1200" dirty="0">
              <a:latin typeface="+mn-ea"/>
            </a:endParaRPr>
          </a:p>
        </p:txBody>
      </p:sp>
      <p:sp>
        <p:nvSpPr>
          <p:cNvPr id="12" name="右矢印 11"/>
          <p:cNvSpPr/>
          <p:nvPr/>
        </p:nvSpPr>
        <p:spPr>
          <a:xfrm>
            <a:off x="147024" y="3507161"/>
            <a:ext cx="360000" cy="435678"/>
          </a:xfrm>
          <a:prstGeom prst="rightArrow">
            <a:avLst/>
          </a:prstGeom>
        </p:spPr>
        <p:style>
          <a:lnRef idx="3">
            <a:schemeClr val="lt1"/>
          </a:lnRef>
          <a:fillRef idx="1">
            <a:schemeClr val="accent5"/>
          </a:fillRef>
          <a:effectRef idx="1">
            <a:schemeClr val="accent5"/>
          </a:effectRef>
          <a:fontRef idx="minor">
            <a:schemeClr val="lt1"/>
          </a:fontRef>
        </p:style>
        <p:txBody>
          <a:bodyPr rtlCol="0" anchor="ctr"/>
          <a:lstStyle/>
          <a:p>
            <a:pPr algn="ctr"/>
            <a:endParaRPr kumimoji="1" lang="ja-JP" altLang="en-US"/>
          </a:p>
        </p:txBody>
      </p:sp>
      <p:sp>
        <p:nvSpPr>
          <p:cNvPr id="13" name="正方形/長方形 12"/>
          <p:cNvSpPr/>
          <p:nvPr/>
        </p:nvSpPr>
        <p:spPr>
          <a:xfrm>
            <a:off x="73511" y="2746347"/>
            <a:ext cx="9758974" cy="707886"/>
          </a:xfrm>
          <a:prstGeom prst="rect">
            <a:avLst/>
          </a:prstGeom>
          <a:ln>
            <a:solidFill>
              <a:schemeClr val="tx1"/>
            </a:solidFill>
            <a:prstDash val="dash"/>
          </a:ln>
        </p:spPr>
        <p:txBody>
          <a:bodyPr wrap="square">
            <a:spAutoFit/>
          </a:bodyPr>
          <a:lstStyle/>
          <a:p>
            <a:r>
              <a:rPr lang="ja-JP" altLang="en-US" sz="1000" dirty="0" smtClean="0"/>
              <a:t>（参考１）手嶋龍一「</a:t>
            </a:r>
            <a:r>
              <a:rPr lang="en-US" altLang="ja-JP" sz="1000" dirty="0" smtClean="0"/>
              <a:t>1991</a:t>
            </a:r>
            <a:r>
              <a:rPr lang="ja-JP" altLang="en-US" sz="1000" dirty="0" smtClean="0"/>
              <a:t>年　日本の敗北」（新潮社）</a:t>
            </a:r>
            <a:endParaRPr lang="en-US" altLang="ja-JP" sz="1000" dirty="0" smtClean="0"/>
          </a:p>
          <a:p>
            <a:r>
              <a:rPr lang="ja-JP" altLang="en-US" sz="1000" dirty="0" smtClean="0"/>
              <a:t>在ワシントンのクウェート大使館は</a:t>
            </a:r>
            <a:r>
              <a:rPr lang="en-US" altLang="ja-JP" sz="1000" dirty="0" smtClean="0"/>
              <a:t>『</a:t>
            </a:r>
            <a:r>
              <a:rPr lang="ja-JP" altLang="en-US" sz="1000" dirty="0" smtClean="0"/>
              <a:t>ワシントン・ポスト</a:t>
            </a:r>
            <a:r>
              <a:rPr lang="en-US" altLang="ja-JP" sz="1000" dirty="0" smtClean="0"/>
              <a:t>』</a:t>
            </a:r>
            <a:r>
              <a:rPr lang="ja-JP" altLang="en-US" sz="1000" dirty="0" smtClean="0"/>
              <a:t>や</a:t>
            </a:r>
            <a:r>
              <a:rPr lang="en-US" altLang="ja-JP" sz="1000" dirty="0" smtClean="0"/>
              <a:t>『</a:t>
            </a:r>
            <a:r>
              <a:rPr lang="ja-JP" altLang="en-US" sz="1000" dirty="0" smtClean="0"/>
              <a:t>ニューヨーク・タイムズ</a:t>
            </a:r>
            <a:r>
              <a:rPr lang="en-US" altLang="ja-JP" sz="1000" dirty="0" smtClean="0"/>
              <a:t>』</a:t>
            </a:r>
            <a:r>
              <a:rPr lang="ja-JP" altLang="en-US" sz="1000" dirty="0" smtClean="0"/>
              <a:t>など全米の有力紙に派手な全面広告を掲載した。・・・</a:t>
            </a:r>
            <a:r>
              <a:rPr lang="en-US" altLang="ja-JP" sz="1000" dirty="0" smtClean="0"/>
              <a:t>〈</a:t>
            </a:r>
            <a:r>
              <a:rPr lang="ja-JP" altLang="en-US" sz="1000" dirty="0" smtClean="0"/>
              <a:t>ありがとう、アメリカ。そしてグローバル・ファミリーの国々</a:t>
            </a:r>
            <a:r>
              <a:rPr lang="en-US" altLang="ja-JP" sz="1000" dirty="0" smtClean="0"/>
              <a:t>〉</a:t>
            </a:r>
            <a:r>
              <a:rPr lang="ja-JP" altLang="en-US" sz="1000" dirty="0" smtClean="0"/>
              <a:t>　・・・</a:t>
            </a:r>
            <a:r>
              <a:rPr lang="en-US" altLang="ja-JP" sz="1000" dirty="0" smtClean="0"/>
              <a:t>『</a:t>
            </a:r>
            <a:r>
              <a:rPr lang="ja-JP" altLang="en-US" sz="1000" dirty="0" smtClean="0"/>
              <a:t>砂漠の嵐</a:t>
            </a:r>
            <a:r>
              <a:rPr lang="en-US" altLang="ja-JP" sz="1000" dirty="0" smtClean="0"/>
              <a:t>』</a:t>
            </a:r>
            <a:r>
              <a:rPr lang="ja-JP" altLang="en-US" sz="1000" dirty="0" smtClean="0"/>
              <a:t>から</a:t>
            </a:r>
            <a:r>
              <a:rPr lang="en-US" altLang="ja-JP" sz="1000" dirty="0" smtClean="0"/>
              <a:t>『</a:t>
            </a:r>
            <a:r>
              <a:rPr lang="ja-JP" altLang="en-US" sz="1000" dirty="0" smtClean="0"/>
              <a:t>砂漠の平和</a:t>
            </a:r>
            <a:r>
              <a:rPr lang="en-US" altLang="ja-JP" sz="1000" dirty="0" smtClean="0"/>
              <a:t>』</a:t>
            </a:r>
            <a:r>
              <a:rPr lang="ja-JP" altLang="en-US" sz="1000" dirty="0" smtClean="0"/>
              <a:t>の達成に貢献のあった国、</a:t>
            </a:r>
            <a:r>
              <a:rPr lang="en-US" altLang="ja-JP" sz="1000" dirty="0" smtClean="0"/>
              <a:t>30</a:t>
            </a:r>
            <a:r>
              <a:rPr lang="ja-JP" altLang="en-US" sz="1000" dirty="0" smtClean="0"/>
              <a:t>ヵ国の名前が列挙されている。・・・</a:t>
            </a:r>
            <a:r>
              <a:rPr lang="ja-JP" altLang="en-US" sz="1000" u="sng" dirty="0" smtClean="0"/>
              <a:t>なぜか、ＪＡＰＡＮの文字は見えない</a:t>
            </a:r>
            <a:r>
              <a:rPr lang="ja-JP" altLang="en-US" sz="1000" dirty="0" smtClean="0"/>
              <a:t>。・・・クウェートにとっては、</a:t>
            </a:r>
            <a:r>
              <a:rPr lang="ja-JP" altLang="en-US" sz="1000" u="sng" dirty="0" smtClean="0">
                <a:solidFill>
                  <a:srgbClr val="FF0000"/>
                </a:solidFill>
              </a:rPr>
              <a:t>目に見える人的な貢献をしなかった日本は、自国の自由回復に手を貸してくれた国とは映らなかった</a:t>
            </a:r>
            <a:r>
              <a:rPr lang="ja-JP" altLang="en-US" sz="1000" dirty="0" smtClean="0"/>
              <a:t>のである。</a:t>
            </a:r>
            <a:endParaRPr lang="ja-JP" altLang="en-US" sz="1000" dirty="0"/>
          </a:p>
        </p:txBody>
      </p:sp>
    </p:spTree>
    <p:extLst>
      <p:ext uri="{BB962C8B-B14F-4D97-AF65-F5344CB8AC3E}">
        <p14:creationId xmlns="" xmlns:p14="http://schemas.microsoft.com/office/powerpoint/2010/main" val="42779850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角丸四角形 4"/>
          <p:cNvSpPr/>
          <p:nvPr/>
        </p:nvSpPr>
        <p:spPr>
          <a:xfrm>
            <a:off x="370111" y="7396"/>
            <a:ext cx="9165776" cy="408623"/>
          </a:xfrm>
          <a:prstGeom prst="roundRect">
            <a:avLst/>
          </a:prstGeom>
          <a:solidFill>
            <a:srgbClr val="FFFF99"/>
          </a:solidFill>
        </p:spPr>
        <p:style>
          <a:lnRef idx="2">
            <a:schemeClr val="dk1"/>
          </a:lnRef>
          <a:fillRef idx="1">
            <a:schemeClr val="lt1"/>
          </a:fillRef>
          <a:effectRef idx="0">
            <a:schemeClr val="dk1"/>
          </a:effectRef>
          <a:fontRef idx="minor">
            <a:schemeClr val="dk1"/>
          </a:fontRef>
        </p:style>
        <p:txBody>
          <a:bodyPr wrap="square">
            <a:spAutoFit/>
          </a:bodyPr>
          <a:lstStyle/>
          <a:p>
            <a:pPr algn="ctr"/>
            <a:r>
              <a:rPr lang="ja-JP" altLang="ja-JP" kern="100" dirty="0" smtClean="0">
                <a:effectLst/>
                <a:latin typeface="Century" panose="02040604050505020304" pitchFamily="18" charset="0"/>
                <a:ea typeface="ＭＳ ゴシック" panose="020B0609070205080204" pitchFamily="49" charset="-128"/>
                <a:cs typeface="Times New Roman" panose="02020603050405020304" pitchFamily="18" charset="0"/>
              </a:rPr>
              <a:t>ケース</a:t>
            </a:r>
            <a:r>
              <a:rPr lang="ja-JP" altLang="en-US" kern="100" dirty="0" smtClean="0">
                <a:effectLst/>
                <a:latin typeface="Century" panose="02040604050505020304" pitchFamily="18" charset="0"/>
                <a:ea typeface="ＭＳ ゴシック" panose="020B0609070205080204" pitchFamily="49" charset="-128"/>
                <a:cs typeface="Times New Roman" panose="02020603050405020304" pitchFamily="18" charset="0"/>
              </a:rPr>
              <a:t>３</a:t>
            </a:r>
            <a:r>
              <a:rPr lang="ja-JP" altLang="ja-JP" kern="100" dirty="0" smtClean="0">
                <a:effectLst/>
                <a:latin typeface="Century" panose="02040604050505020304" pitchFamily="18" charset="0"/>
                <a:ea typeface="ＭＳ ゴシック" panose="020B0609070205080204" pitchFamily="49" charset="-128"/>
                <a:cs typeface="Times New Roman" panose="02020603050405020304" pitchFamily="18" charset="0"/>
              </a:rPr>
              <a:t>：</a:t>
            </a:r>
            <a:r>
              <a:rPr lang="ja-JP" altLang="en-US" kern="100" dirty="0" smtClean="0">
                <a:effectLst/>
                <a:latin typeface="Century" panose="02040604050505020304" pitchFamily="18" charset="0"/>
                <a:ea typeface="ＭＳ ゴシック" panose="020B0609070205080204" pitchFamily="49" charset="-128"/>
                <a:cs typeface="Times New Roman" panose="02020603050405020304" pitchFamily="18" charset="0"/>
              </a:rPr>
              <a:t>国際社会での一致した取組②</a:t>
            </a:r>
            <a:endParaRPr lang="ja-JP" alt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2" name="正方形/長方形 1"/>
          <p:cNvSpPr/>
          <p:nvPr/>
        </p:nvSpPr>
        <p:spPr>
          <a:xfrm>
            <a:off x="240391" y="438170"/>
            <a:ext cx="9425215" cy="2667397"/>
          </a:xfrm>
          <a:prstGeom prst="rect">
            <a:avLst/>
          </a:prstGeom>
        </p:spPr>
        <p:txBody>
          <a:bodyPr wrap="square">
            <a:spAutoFit/>
          </a:bodyPr>
          <a:lstStyle/>
          <a:p>
            <a:pPr marL="177800" indent="-177800">
              <a:lnSpc>
                <a:spcPts val="1600"/>
              </a:lnSpc>
            </a:pPr>
            <a:r>
              <a:rPr lang="ja-JP" altLang="ja-JP" sz="1400" u="sng" kern="100" dirty="0" smtClean="0">
                <a:effectLst/>
                <a:latin typeface="+mn-ea"/>
                <a:cs typeface="Times New Roman" panose="02020603050405020304" pitchFamily="18" charset="0"/>
              </a:rPr>
              <a:t>１．具体例：</a:t>
            </a:r>
            <a:r>
              <a:rPr lang="ja-JP" altLang="en-US" sz="1400" u="sng" kern="100" dirty="0" smtClean="0">
                <a:effectLst/>
                <a:latin typeface="+mn-ea"/>
                <a:cs typeface="Times New Roman" panose="02020603050405020304" pitchFamily="18" charset="0"/>
              </a:rPr>
              <a:t>テロ対策特別措置法</a:t>
            </a:r>
            <a:endParaRPr lang="en-US" altLang="ja-JP" sz="1400" u="sng" kern="100" dirty="0" smtClean="0">
              <a:effectLst/>
              <a:latin typeface="+mn-ea"/>
              <a:cs typeface="Times New Roman" panose="02020603050405020304" pitchFamily="18" charset="0"/>
            </a:endParaRPr>
          </a:p>
          <a:p>
            <a:pPr marL="177800" indent="-177800"/>
            <a:r>
              <a:rPr lang="ja-JP" altLang="en-US" sz="1400" dirty="0" smtClean="0">
                <a:latin typeface="+mn-ea"/>
              </a:rPr>
              <a:t>○　</a:t>
            </a:r>
            <a:r>
              <a:rPr lang="en-US" altLang="ja-JP" sz="1400" dirty="0" smtClean="0">
                <a:latin typeface="+mn-ea"/>
              </a:rPr>
              <a:t>2001</a:t>
            </a:r>
            <a:r>
              <a:rPr lang="ja-JP" altLang="en-US" sz="1400" dirty="0" smtClean="0">
                <a:latin typeface="+mn-ea"/>
              </a:rPr>
              <a:t>年</a:t>
            </a:r>
            <a:r>
              <a:rPr lang="en-US" altLang="ja-JP" sz="1400" dirty="0" smtClean="0">
                <a:latin typeface="+mn-ea"/>
              </a:rPr>
              <a:t>9</a:t>
            </a:r>
            <a:r>
              <a:rPr lang="ja-JP" altLang="en-US" sz="1400" dirty="0" smtClean="0">
                <a:latin typeface="+mn-ea"/>
              </a:rPr>
              <a:t>月</a:t>
            </a:r>
            <a:r>
              <a:rPr lang="en-US" altLang="ja-JP" sz="1400" dirty="0" smtClean="0">
                <a:latin typeface="+mn-ea"/>
              </a:rPr>
              <a:t>11</a:t>
            </a:r>
            <a:r>
              <a:rPr lang="ja-JP" altLang="en-US" sz="1400" dirty="0" smtClean="0">
                <a:latin typeface="+mn-ea"/>
              </a:rPr>
              <a:t>日、</a:t>
            </a:r>
            <a:r>
              <a:rPr lang="en-US" altLang="ja-JP" sz="1400" dirty="0" smtClean="0">
                <a:latin typeface="+mn-ea"/>
              </a:rPr>
              <a:t>19</a:t>
            </a:r>
            <a:r>
              <a:rPr lang="ja-JP" altLang="en-US" sz="1400" dirty="0" smtClean="0">
                <a:latin typeface="+mn-ea"/>
              </a:rPr>
              <a:t>人</a:t>
            </a:r>
            <a:r>
              <a:rPr lang="ja-JP" altLang="en-US" sz="1400" dirty="0">
                <a:latin typeface="+mn-ea"/>
              </a:rPr>
              <a:t>の</a:t>
            </a:r>
            <a:r>
              <a:rPr lang="ja-JP" altLang="en-US" sz="1400" dirty="0" smtClean="0">
                <a:latin typeface="+mn-ea"/>
              </a:rPr>
              <a:t>テロリストが</a:t>
            </a:r>
            <a:r>
              <a:rPr lang="en-US" altLang="ja-JP" sz="1400" dirty="0" smtClean="0">
                <a:latin typeface="+mn-ea"/>
              </a:rPr>
              <a:t>4</a:t>
            </a:r>
            <a:r>
              <a:rPr lang="ja-JP" altLang="en-US" sz="1400" dirty="0" smtClean="0">
                <a:latin typeface="+mn-ea"/>
              </a:rPr>
              <a:t>機</a:t>
            </a:r>
            <a:r>
              <a:rPr lang="ja-JP" altLang="en-US" sz="1400" dirty="0">
                <a:latin typeface="+mn-ea"/>
              </a:rPr>
              <a:t>の旅客機を乗っ取って自ら操縦し、乗員乗客もろとも、ニューヨークの世界貿易センターの北棟、南棟、国防省に</a:t>
            </a:r>
            <a:r>
              <a:rPr lang="ja-JP" altLang="en-US" sz="1400" dirty="0" smtClean="0">
                <a:latin typeface="+mn-ea"/>
              </a:rPr>
              <a:t>突入。</a:t>
            </a:r>
            <a:r>
              <a:rPr lang="ja-JP" altLang="en-US" sz="1400" dirty="0">
                <a:latin typeface="+mn-ea"/>
              </a:rPr>
              <a:t>自爆テロを察知した乗客がテロリストに抵抗したと伝えられる最後</a:t>
            </a:r>
            <a:r>
              <a:rPr lang="ja-JP" altLang="en-US" sz="1400" dirty="0" smtClean="0">
                <a:latin typeface="+mn-ea"/>
              </a:rPr>
              <a:t>の</a:t>
            </a:r>
            <a:r>
              <a:rPr lang="en-US" altLang="ja-JP" sz="1400" dirty="0" smtClean="0">
                <a:latin typeface="+mn-ea"/>
              </a:rPr>
              <a:t>1</a:t>
            </a:r>
            <a:r>
              <a:rPr lang="ja-JP" altLang="en-US" sz="1400" dirty="0" smtClean="0">
                <a:latin typeface="+mn-ea"/>
              </a:rPr>
              <a:t>機は</a:t>
            </a:r>
            <a:r>
              <a:rPr lang="ja-JP" altLang="en-US" sz="1400" dirty="0">
                <a:latin typeface="+mn-ea"/>
              </a:rPr>
              <a:t>ピッツバーグ郊外に</a:t>
            </a:r>
            <a:r>
              <a:rPr lang="ja-JP" altLang="en-US" sz="1400" dirty="0" smtClean="0">
                <a:latin typeface="+mn-ea"/>
              </a:rPr>
              <a:t>墜落。突入</a:t>
            </a:r>
            <a:r>
              <a:rPr lang="ja-JP" altLang="en-US" sz="1400" dirty="0">
                <a:latin typeface="+mn-ea"/>
              </a:rPr>
              <a:t>から間もなく、世界貿易センターの両棟は完全に</a:t>
            </a:r>
            <a:r>
              <a:rPr lang="ja-JP" altLang="en-US" sz="1400" dirty="0" smtClean="0">
                <a:latin typeface="+mn-ea"/>
              </a:rPr>
              <a:t>倒壊。</a:t>
            </a:r>
            <a:r>
              <a:rPr lang="ja-JP" altLang="en-US" sz="1400" dirty="0">
                <a:latin typeface="+mn-ea"/>
              </a:rPr>
              <a:t>国防省も建物の一角が破壊された</a:t>
            </a:r>
            <a:r>
              <a:rPr lang="ja-JP" altLang="en-US" sz="1400" dirty="0" smtClean="0">
                <a:latin typeface="+mn-ea"/>
              </a:rPr>
              <a:t>。</a:t>
            </a:r>
            <a:endParaRPr lang="ja-JP" altLang="en-US" sz="1400" dirty="0">
              <a:latin typeface="+mn-ea"/>
            </a:endParaRPr>
          </a:p>
          <a:p>
            <a:pPr marL="177800" indent="-177800"/>
            <a:r>
              <a:rPr lang="ja-JP" altLang="en-US" sz="1400" dirty="0" smtClean="0">
                <a:latin typeface="+mn-ea"/>
              </a:rPr>
              <a:t>○　こ</a:t>
            </a:r>
            <a:r>
              <a:rPr lang="ja-JP" altLang="en-US" sz="1400" dirty="0">
                <a:latin typeface="+mn-ea"/>
              </a:rPr>
              <a:t>の</a:t>
            </a:r>
            <a:r>
              <a:rPr lang="ja-JP" altLang="en-US" sz="1400" dirty="0" smtClean="0">
                <a:latin typeface="+mn-ea"/>
              </a:rPr>
              <a:t>同時</a:t>
            </a:r>
            <a:r>
              <a:rPr lang="ja-JP" altLang="en-US" sz="1400" dirty="0">
                <a:latin typeface="+mn-ea"/>
              </a:rPr>
              <a:t>多発</a:t>
            </a:r>
            <a:r>
              <a:rPr lang="ja-JP" altLang="en-US" sz="1400" dirty="0" smtClean="0">
                <a:latin typeface="+mn-ea"/>
              </a:rPr>
              <a:t>テロにより、</a:t>
            </a:r>
            <a:r>
              <a:rPr lang="ja-JP" altLang="en-US" sz="1400" dirty="0">
                <a:latin typeface="+mn-ea"/>
              </a:rPr>
              <a:t>わが国</a:t>
            </a:r>
            <a:r>
              <a:rPr lang="ja-JP" altLang="en-US" sz="1400" dirty="0" smtClean="0">
                <a:latin typeface="+mn-ea"/>
              </a:rPr>
              <a:t>の</a:t>
            </a:r>
            <a:r>
              <a:rPr lang="en-US" altLang="ja-JP" sz="1400" dirty="0" smtClean="0">
                <a:latin typeface="+mn-ea"/>
              </a:rPr>
              <a:t>24</a:t>
            </a:r>
            <a:r>
              <a:rPr lang="ja-JP" altLang="en-US" sz="1400" dirty="0" smtClean="0">
                <a:latin typeface="+mn-ea"/>
              </a:rPr>
              <a:t>人</a:t>
            </a:r>
            <a:r>
              <a:rPr lang="ja-JP" altLang="en-US" sz="1400" dirty="0">
                <a:latin typeface="+mn-ea"/>
              </a:rPr>
              <a:t>を含め</a:t>
            </a:r>
            <a:r>
              <a:rPr lang="ja-JP" altLang="en-US" sz="1400" dirty="0" smtClean="0">
                <a:latin typeface="+mn-ea"/>
              </a:rPr>
              <a:t>、</a:t>
            </a:r>
            <a:r>
              <a:rPr lang="en-US" altLang="ja-JP" sz="1400" dirty="0" smtClean="0">
                <a:latin typeface="+mn-ea"/>
              </a:rPr>
              <a:t>80</a:t>
            </a:r>
            <a:r>
              <a:rPr lang="ja-JP" altLang="en-US" sz="1400" dirty="0" smtClean="0">
                <a:latin typeface="+mn-ea"/>
              </a:rPr>
              <a:t>以上</a:t>
            </a:r>
            <a:r>
              <a:rPr lang="ja-JP" altLang="en-US" sz="1400" dirty="0">
                <a:latin typeface="+mn-ea"/>
              </a:rPr>
              <a:t>の国々</a:t>
            </a:r>
            <a:r>
              <a:rPr lang="ja-JP" altLang="en-US" sz="1400" dirty="0" smtClean="0">
                <a:latin typeface="+mn-ea"/>
              </a:rPr>
              <a:t>の</a:t>
            </a:r>
            <a:r>
              <a:rPr lang="en-US" altLang="ja-JP" sz="1400" dirty="0" smtClean="0">
                <a:latin typeface="+mn-ea"/>
              </a:rPr>
              <a:t>3,000</a:t>
            </a:r>
            <a:r>
              <a:rPr lang="ja-JP" altLang="en-US" sz="1400" dirty="0" smtClean="0">
                <a:latin typeface="+mn-ea"/>
              </a:rPr>
              <a:t>人以上が死亡・</a:t>
            </a:r>
            <a:r>
              <a:rPr lang="ja-JP" altLang="en-US" sz="1400" dirty="0">
                <a:latin typeface="+mn-ea"/>
              </a:rPr>
              <a:t>行方</a:t>
            </a:r>
            <a:r>
              <a:rPr lang="ja-JP" altLang="en-US" sz="1400" dirty="0" smtClean="0">
                <a:latin typeface="+mn-ea"/>
              </a:rPr>
              <a:t>不明に。</a:t>
            </a:r>
            <a:endParaRPr lang="en-US" altLang="ja-JP" sz="1400" dirty="0" smtClean="0">
              <a:latin typeface="+mn-ea"/>
            </a:endParaRPr>
          </a:p>
          <a:p>
            <a:pPr marL="177800" indent="-177800"/>
            <a:r>
              <a:rPr lang="ja-JP" altLang="en-US" sz="1400" dirty="0" smtClean="0">
                <a:latin typeface="+mn-ea"/>
              </a:rPr>
              <a:t>○　わが国</a:t>
            </a:r>
            <a:r>
              <a:rPr lang="ja-JP" altLang="en-US" sz="1400" dirty="0">
                <a:latin typeface="+mn-ea"/>
              </a:rPr>
              <a:t>をはじめ国際社会は、同時多発テロを強く非難するとともに、米国によるテロとの闘いに支持と協力を</a:t>
            </a:r>
            <a:r>
              <a:rPr lang="ja-JP" altLang="en-US" sz="1400" dirty="0" smtClean="0">
                <a:latin typeface="+mn-ea"/>
              </a:rPr>
              <a:t>表明。国連</a:t>
            </a:r>
            <a:r>
              <a:rPr lang="ja-JP" altLang="en-US" sz="1400" dirty="0">
                <a:latin typeface="+mn-ea"/>
              </a:rPr>
              <a:t>安全保障理事会（安保理）は</a:t>
            </a:r>
            <a:r>
              <a:rPr lang="ja-JP" altLang="en-US" sz="1400" dirty="0" smtClean="0">
                <a:latin typeface="+mn-ea"/>
              </a:rPr>
              <a:t>、</a:t>
            </a:r>
            <a:r>
              <a:rPr lang="en-US" altLang="ja-JP" sz="1400" dirty="0" smtClean="0">
                <a:latin typeface="+mn-ea"/>
              </a:rPr>
              <a:t>2001</a:t>
            </a:r>
            <a:r>
              <a:rPr lang="ja-JP" altLang="en-US" sz="1400" dirty="0" smtClean="0">
                <a:latin typeface="+mn-ea"/>
              </a:rPr>
              <a:t>年</a:t>
            </a:r>
            <a:r>
              <a:rPr lang="en-US" altLang="ja-JP" sz="1400" dirty="0" smtClean="0">
                <a:latin typeface="+mn-ea"/>
              </a:rPr>
              <a:t>9</a:t>
            </a:r>
            <a:r>
              <a:rPr lang="ja-JP" altLang="en-US" sz="1400" dirty="0" smtClean="0">
                <a:latin typeface="+mn-ea"/>
              </a:rPr>
              <a:t>月</a:t>
            </a:r>
            <a:r>
              <a:rPr lang="en-US" altLang="ja-JP" sz="1400" dirty="0" smtClean="0">
                <a:latin typeface="+mn-ea"/>
              </a:rPr>
              <a:t>12</a:t>
            </a:r>
            <a:r>
              <a:rPr lang="ja-JP" altLang="en-US" sz="1400" dirty="0" smtClean="0">
                <a:latin typeface="+mn-ea"/>
              </a:rPr>
              <a:t>日</a:t>
            </a:r>
            <a:r>
              <a:rPr lang="ja-JP" altLang="en-US" sz="1400" dirty="0">
                <a:latin typeface="+mn-ea"/>
              </a:rPr>
              <a:t>、同時多発テロを非難し、</a:t>
            </a:r>
            <a:r>
              <a:rPr lang="ja-JP" altLang="en-US" sz="1400" u="sng" dirty="0">
                <a:solidFill>
                  <a:srgbClr val="FF0000"/>
                </a:solidFill>
                <a:latin typeface="+mn-ea"/>
              </a:rPr>
              <a:t>これを国際の平和と安全に対する脅威とする安保理決議</a:t>
            </a:r>
            <a:r>
              <a:rPr lang="ja-JP" altLang="en-US" sz="1400" u="sng" dirty="0" smtClean="0">
                <a:solidFill>
                  <a:srgbClr val="FF0000"/>
                </a:solidFill>
                <a:latin typeface="+mn-ea"/>
              </a:rPr>
              <a:t>第</a:t>
            </a:r>
            <a:r>
              <a:rPr lang="en-US" altLang="ja-JP" sz="1400" u="sng" dirty="0" smtClean="0">
                <a:solidFill>
                  <a:srgbClr val="FF0000"/>
                </a:solidFill>
                <a:latin typeface="+mn-ea"/>
              </a:rPr>
              <a:t>1368</a:t>
            </a:r>
            <a:r>
              <a:rPr lang="ja-JP" altLang="en-US" sz="1400" u="sng" dirty="0" smtClean="0">
                <a:solidFill>
                  <a:srgbClr val="FF0000"/>
                </a:solidFill>
                <a:latin typeface="+mn-ea"/>
              </a:rPr>
              <a:t>号</a:t>
            </a:r>
            <a:r>
              <a:rPr lang="ja-JP" altLang="en-US" sz="1400" u="sng" dirty="0">
                <a:solidFill>
                  <a:srgbClr val="FF0000"/>
                </a:solidFill>
                <a:latin typeface="+mn-ea"/>
              </a:rPr>
              <a:t>を全会一致で</a:t>
            </a:r>
            <a:r>
              <a:rPr lang="ja-JP" altLang="en-US" sz="1400" u="sng" dirty="0" smtClean="0">
                <a:solidFill>
                  <a:srgbClr val="FF0000"/>
                </a:solidFill>
                <a:latin typeface="+mn-ea"/>
              </a:rPr>
              <a:t>採択</a:t>
            </a:r>
            <a:r>
              <a:rPr lang="ja-JP" altLang="en-US" sz="1400" dirty="0" smtClean="0">
                <a:latin typeface="+mn-ea"/>
              </a:rPr>
              <a:t>。</a:t>
            </a:r>
            <a:endParaRPr lang="en-US" altLang="ja-JP" sz="1400" dirty="0" smtClean="0">
              <a:latin typeface="+mn-ea"/>
            </a:endParaRPr>
          </a:p>
          <a:p>
            <a:pPr marL="177800" indent="-177800"/>
            <a:r>
              <a:rPr lang="ja-JP" altLang="en-US" sz="1400" dirty="0" smtClean="0">
                <a:latin typeface="+mn-ea"/>
              </a:rPr>
              <a:t>○</a:t>
            </a:r>
            <a:r>
              <a:rPr lang="ja-JP" altLang="en-US" sz="1400" dirty="0">
                <a:latin typeface="+mn-ea"/>
              </a:rPr>
              <a:t>　</a:t>
            </a:r>
            <a:r>
              <a:rPr lang="en-US" altLang="ja-JP" sz="1400" dirty="0" smtClean="0">
                <a:latin typeface="+mn-ea"/>
              </a:rPr>
              <a:t>2001</a:t>
            </a:r>
            <a:r>
              <a:rPr lang="ja-JP" altLang="en-US" sz="1400" dirty="0" smtClean="0">
                <a:latin typeface="+mn-ea"/>
              </a:rPr>
              <a:t>年</a:t>
            </a:r>
            <a:r>
              <a:rPr lang="en-US" altLang="ja-JP" sz="1400" dirty="0" smtClean="0">
                <a:latin typeface="+mn-ea"/>
              </a:rPr>
              <a:t>10</a:t>
            </a:r>
            <a:r>
              <a:rPr lang="ja-JP" altLang="en-US" sz="1400" dirty="0" smtClean="0">
                <a:latin typeface="+mn-ea"/>
              </a:rPr>
              <a:t>月に</a:t>
            </a:r>
            <a:r>
              <a:rPr lang="ja-JP" altLang="en-US" sz="1400" dirty="0">
                <a:latin typeface="+mn-ea"/>
              </a:rPr>
              <a:t>は</a:t>
            </a:r>
            <a:r>
              <a:rPr lang="ja-JP" altLang="en-US" sz="1400" dirty="0" smtClean="0">
                <a:latin typeface="+mn-ea"/>
              </a:rPr>
              <a:t>、</a:t>
            </a:r>
            <a:r>
              <a:rPr lang="ja-JP" altLang="en-US" sz="1400" dirty="0">
                <a:latin typeface="+mn-ea"/>
              </a:rPr>
              <a:t>米軍はイギリス軍とともに</a:t>
            </a:r>
            <a:r>
              <a:rPr lang="ja-JP" altLang="en-US" sz="1400" dirty="0" smtClean="0">
                <a:latin typeface="+mn-ea"/>
              </a:rPr>
              <a:t>、タリバーン</a:t>
            </a:r>
            <a:r>
              <a:rPr lang="ja-JP" altLang="en-US" sz="1400" dirty="0">
                <a:latin typeface="+mn-ea"/>
              </a:rPr>
              <a:t>とアル・カーイダに対する空爆を</a:t>
            </a:r>
            <a:r>
              <a:rPr lang="ja-JP" altLang="en-US" sz="1400" dirty="0" smtClean="0">
                <a:latin typeface="+mn-ea"/>
              </a:rPr>
              <a:t>開始。このほか、数多く</a:t>
            </a:r>
            <a:r>
              <a:rPr lang="ja-JP" altLang="en-US" sz="1400" dirty="0">
                <a:latin typeface="+mn-ea"/>
              </a:rPr>
              <a:t>の国が、部隊の派遣、領空通過や基地使用の容認などにより、米軍を支援して</a:t>
            </a:r>
            <a:r>
              <a:rPr lang="ja-JP" altLang="en-US" sz="1400" dirty="0" smtClean="0">
                <a:latin typeface="+mn-ea"/>
              </a:rPr>
              <a:t>いる。</a:t>
            </a:r>
            <a:endParaRPr lang="en-US" altLang="ja-JP" sz="1400" dirty="0" smtClean="0">
              <a:latin typeface="+mn-ea"/>
            </a:endParaRPr>
          </a:p>
          <a:p>
            <a:pPr marL="177800" indent="-177800"/>
            <a:r>
              <a:rPr lang="ja-JP" altLang="en-US" sz="1400" dirty="0" smtClean="0">
                <a:latin typeface="+mn-ea"/>
              </a:rPr>
              <a:t>　（英、加、豪など</a:t>
            </a:r>
            <a:r>
              <a:rPr lang="ja-JP" altLang="en-US" sz="1400" dirty="0">
                <a:latin typeface="+mn-ea"/>
              </a:rPr>
              <a:t>はアフガニスタン国内に地上</a:t>
            </a:r>
            <a:r>
              <a:rPr lang="ja-JP" altLang="en-US" sz="1400" dirty="0" smtClean="0">
                <a:latin typeface="+mn-ea"/>
              </a:rPr>
              <a:t>部隊を派遣。また、</a:t>
            </a:r>
            <a:r>
              <a:rPr lang="ja-JP" altLang="en-US" sz="1400" u="sng" dirty="0" smtClean="0">
                <a:solidFill>
                  <a:srgbClr val="FF0000"/>
                </a:solidFill>
                <a:latin typeface="+mn-ea"/>
              </a:rPr>
              <a:t>英、仏、独、伊、蘭、加、豪など</a:t>
            </a:r>
            <a:r>
              <a:rPr lang="ja-JP" altLang="en-US" sz="1400" u="sng" dirty="0">
                <a:solidFill>
                  <a:srgbClr val="FF0000"/>
                </a:solidFill>
                <a:latin typeface="+mn-ea"/>
              </a:rPr>
              <a:t>がアラビア海などに艦艇を派遣</a:t>
            </a:r>
            <a:r>
              <a:rPr lang="ja-JP" altLang="en-US" sz="1400" u="sng" dirty="0" smtClean="0">
                <a:solidFill>
                  <a:srgbClr val="FF0000"/>
                </a:solidFill>
                <a:latin typeface="+mn-ea"/>
              </a:rPr>
              <a:t>し、</a:t>
            </a:r>
            <a:r>
              <a:rPr lang="ja-JP" altLang="en-US" sz="1400" u="sng" dirty="0">
                <a:solidFill>
                  <a:srgbClr val="FF0000"/>
                </a:solidFill>
                <a:latin typeface="+mn-ea"/>
              </a:rPr>
              <a:t>護衛、補給、</a:t>
            </a:r>
            <a:r>
              <a:rPr lang="ja-JP" altLang="en-US" sz="1400" u="sng" dirty="0" smtClean="0">
                <a:solidFill>
                  <a:srgbClr val="FF0000"/>
                </a:solidFill>
                <a:latin typeface="+mn-ea"/>
              </a:rPr>
              <a:t>哨戒、</a:t>
            </a:r>
            <a:r>
              <a:rPr lang="ja-JP" altLang="en-US" sz="1400" u="sng" dirty="0">
                <a:solidFill>
                  <a:srgbClr val="FF0000"/>
                </a:solidFill>
                <a:latin typeface="+mn-ea"/>
              </a:rPr>
              <a:t>テロリストの海路での逃走の阻止</a:t>
            </a:r>
            <a:r>
              <a:rPr lang="ja-JP" altLang="en-US" sz="1400" u="sng" dirty="0" smtClean="0">
                <a:solidFill>
                  <a:srgbClr val="FF0000"/>
                </a:solidFill>
                <a:latin typeface="+mn-ea"/>
              </a:rPr>
              <a:t>などを実施</a:t>
            </a:r>
            <a:r>
              <a:rPr lang="ja-JP" altLang="en-US" sz="1400" dirty="0" smtClean="0">
                <a:latin typeface="+mn-ea"/>
              </a:rPr>
              <a:t>。）</a:t>
            </a:r>
            <a:endParaRPr lang="ja-JP" altLang="en-US" sz="1400" dirty="0">
              <a:latin typeface="+mn-ea"/>
            </a:endParaRPr>
          </a:p>
        </p:txBody>
      </p:sp>
      <p:sp>
        <p:nvSpPr>
          <p:cNvPr id="8" name="右矢印 7"/>
          <p:cNvSpPr/>
          <p:nvPr/>
        </p:nvSpPr>
        <p:spPr>
          <a:xfrm>
            <a:off x="470135" y="3181676"/>
            <a:ext cx="360000" cy="892552"/>
          </a:xfrm>
          <a:prstGeom prst="rightArrow">
            <a:avLst/>
          </a:prstGeom>
        </p:spPr>
        <p:style>
          <a:lnRef idx="3">
            <a:schemeClr val="lt1"/>
          </a:lnRef>
          <a:fillRef idx="1">
            <a:schemeClr val="accent5"/>
          </a:fillRef>
          <a:effectRef idx="1">
            <a:schemeClr val="accent5"/>
          </a:effectRef>
          <a:fontRef idx="minor">
            <a:schemeClr val="lt1"/>
          </a:fontRef>
        </p:style>
        <p:txBody>
          <a:bodyPr rtlCol="0" anchor="ctr"/>
          <a:lstStyle/>
          <a:p>
            <a:pPr algn="ctr"/>
            <a:endParaRPr kumimoji="1" lang="ja-JP" altLang="en-US"/>
          </a:p>
        </p:txBody>
      </p:sp>
      <p:sp>
        <p:nvSpPr>
          <p:cNvPr id="9" name="テキスト ボックス 8"/>
          <p:cNvSpPr txBox="1"/>
          <p:nvPr/>
        </p:nvSpPr>
        <p:spPr>
          <a:xfrm>
            <a:off x="830135" y="3181676"/>
            <a:ext cx="8703125" cy="892552"/>
          </a:xfrm>
          <a:prstGeom prst="rect">
            <a:avLst/>
          </a:prstGeom>
          <a:noFill/>
        </p:spPr>
        <p:txBody>
          <a:bodyPr wrap="square" rtlCol="0">
            <a:spAutoFit/>
          </a:bodyPr>
          <a:lstStyle/>
          <a:p>
            <a:r>
              <a:rPr kumimoji="1" lang="ja-JP" altLang="en-US" sz="1400" u="sng" dirty="0" smtClean="0">
                <a:latin typeface="+mn-ea"/>
              </a:rPr>
              <a:t>我が国は</a:t>
            </a:r>
            <a:r>
              <a:rPr lang="ja-JP" altLang="en-US" sz="1400" u="sng" dirty="0" smtClean="0">
                <a:latin typeface="+mn-ea"/>
              </a:rPr>
              <a:t>テロ対策特別措置法を制定</a:t>
            </a:r>
            <a:r>
              <a:rPr lang="ja-JP" altLang="en-US" sz="1400" dirty="0" smtClean="0">
                <a:latin typeface="+mn-ea"/>
              </a:rPr>
              <a:t>。海自部隊が、諸外国（米国のほか１０ヶ国）の艦船への補給を実施したほか、空自部隊が</a:t>
            </a:r>
            <a:r>
              <a:rPr lang="ja-JP" altLang="en-US" sz="1400" dirty="0" smtClean="0"/>
              <a:t>在日</a:t>
            </a:r>
            <a:r>
              <a:rPr lang="ja-JP" altLang="en-US" sz="1400" dirty="0"/>
              <a:t>米軍基地と</a:t>
            </a:r>
            <a:r>
              <a:rPr lang="ja-JP" altLang="en-US" sz="1400" dirty="0" smtClean="0"/>
              <a:t>グアムの</a:t>
            </a:r>
            <a:r>
              <a:rPr lang="ja-JP" altLang="en-US" sz="1400" dirty="0"/>
              <a:t>間の国外</a:t>
            </a:r>
            <a:r>
              <a:rPr lang="ja-JP" altLang="en-US" sz="1400" dirty="0" smtClean="0"/>
              <a:t>輸送等を</a:t>
            </a:r>
            <a:r>
              <a:rPr lang="ja-JP" altLang="en-US" sz="1400" dirty="0"/>
              <a:t>実施</a:t>
            </a:r>
            <a:r>
              <a:rPr lang="ja-JP" altLang="en-US" sz="1400" dirty="0" smtClean="0"/>
              <a:t>。</a:t>
            </a:r>
            <a:endParaRPr lang="en-US" altLang="ja-JP" sz="1400" dirty="0" smtClean="0"/>
          </a:p>
          <a:p>
            <a:r>
              <a:rPr lang="ja-JP" altLang="en-US" sz="1200" dirty="0" smtClean="0">
                <a:latin typeface="+mn-ea"/>
              </a:rPr>
              <a:t>（</a:t>
            </a:r>
            <a:r>
              <a:rPr lang="ja-JP" altLang="en-US" sz="1200" u="sng" dirty="0" smtClean="0">
                <a:solidFill>
                  <a:srgbClr val="FF0000"/>
                </a:solidFill>
                <a:latin typeface="+mn-ea"/>
              </a:rPr>
              <a:t>なお、</a:t>
            </a:r>
            <a:r>
              <a:rPr lang="en-US" altLang="ja-JP" sz="1200" u="sng" dirty="0" smtClean="0">
                <a:solidFill>
                  <a:srgbClr val="FF0000"/>
                </a:solidFill>
                <a:latin typeface="+mn-ea"/>
              </a:rPr>
              <a:t>1999</a:t>
            </a:r>
            <a:r>
              <a:rPr lang="ja-JP" altLang="en-US" sz="1200" u="sng" dirty="0" smtClean="0">
                <a:solidFill>
                  <a:srgbClr val="FF0000"/>
                </a:solidFill>
                <a:latin typeface="+mn-ea"/>
              </a:rPr>
              <a:t>年に成立した周辺事態安全確保法では、支援対象が米国に限られ、また、支援対象国の領域での活動はできず、公海上での活動内容も限定されていたことから、上記の活動は実施できず</a:t>
            </a:r>
            <a:r>
              <a:rPr lang="ja-JP" altLang="en-US" sz="1200" dirty="0" smtClean="0">
                <a:latin typeface="+mn-ea"/>
              </a:rPr>
              <a:t>。また、</a:t>
            </a:r>
            <a:r>
              <a:rPr lang="ja-JP" altLang="en-US" sz="1200" u="sng" dirty="0" smtClean="0">
                <a:latin typeface="+mn-ea"/>
              </a:rPr>
              <a:t>テロ対策特別措置法は</a:t>
            </a:r>
            <a:r>
              <a:rPr lang="en-US" altLang="ja-JP" sz="1200" u="sng" dirty="0" smtClean="0">
                <a:latin typeface="+mn-ea"/>
              </a:rPr>
              <a:t>2007</a:t>
            </a:r>
            <a:r>
              <a:rPr lang="ja-JP" altLang="en-US" sz="1200" u="sng" dirty="0" smtClean="0">
                <a:latin typeface="+mn-ea"/>
              </a:rPr>
              <a:t>年に失効</a:t>
            </a:r>
            <a:r>
              <a:rPr lang="ja-JP" altLang="en-US" sz="1200" dirty="0" smtClean="0">
                <a:latin typeface="+mn-ea"/>
              </a:rPr>
              <a:t>。）</a:t>
            </a:r>
            <a:endParaRPr lang="en-US" altLang="ja-JP" sz="1200" dirty="0" smtClean="0">
              <a:latin typeface="+mn-ea"/>
            </a:endParaRPr>
          </a:p>
        </p:txBody>
      </p:sp>
      <p:sp>
        <p:nvSpPr>
          <p:cNvPr id="10" name="正方形/長方形 9"/>
          <p:cNvSpPr/>
          <p:nvPr/>
        </p:nvSpPr>
        <p:spPr>
          <a:xfrm>
            <a:off x="240391" y="4233339"/>
            <a:ext cx="9425215" cy="2554545"/>
          </a:xfrm>
          <a:prstGeom prst="rect">
            <a:avLst/>
          </a:prstGeom>
        </p:spPr>
        <p:txBody>
          <a:bodyPr wrap="square">
            <a:spAutoFit/>
          </a:bodyPr>
          <a:lstStyle/>
          <a:p>
            <a:pPr>
              <a:lnSpc>
                <a:spcPts val="1600"/>
              </a:lnSpc>
            </a:pPr>
            <a:r>
              <a:rPr lang="ja-JP" altLang="en-US" sz="1400" u="sng" kern="100" dirty="0" smtClean="0">
                <a:effectLst/>
                <a:latin typeface="+mn-ea"/>
                <a:cs typeface="Times New Roman" panose="02020603050405020304" pitchFamily="18" charset="0"/>
              </a:rPr>
              <a:t>２．現行法制の限界</a:t>
            </a:r>
            <a:endParaRPr lang="en-US" altLang="ja-JP" sz="1400" u="sng" kern="100" dirty="0" smtClean="0">
              <a:effectLst/>
              <a:latin typeface="+mn-ea"/>
              <a:cs typeface="Times New Roman" panose="02020603050405020304" pitchFamily="18" charset="0"/>
            </a:endParaRPr>
          </a:p>
          <a:p>
            <a:pPr marL="177800" indent="-177800">
              <a:lnSpc>
                <a:spcPts val="1600"/>
              </a:lnSpc>
            </a:pPr>
            <a:r>
              <a:rPr lang="ja-JP" altLang="en-US" sz="1400" kern="100" dirty="0" smtClean="0">
                <a:latin typeface="+mn-ea"/>
                <a:cs typeface="Times New Roman" panose="02020603050405020304" pitchFamily="18" charset="0"/>
              </a:rPr>
              <a:t>○</a:t>
            </a:r>
            <a:r>
              <a:rPr lang="ja-JP" altLang="en-US" sz="1400" kern="100" dirty="0">
                <a:latin typeface="+mn-ea"/>
                <a:cs typeface="Times New Roman" panose="02020603050405020304" pitchFamily="18" charset="0"/>
              </a:rPr>
              <a:t>　</a:t>
            </a:r>
            <a:r>
              <a:rPr lang="ja-JP" altLang="en-US" sz="1400" kern="100" dirty="0" smtClean="0">
                <a:latin typeface="+mn-ea"/>
                <a:cs typeface="Times New Roman" panose="02020603050405020304" pitchFamily="18" charset="0"/>
              </a:rPr>
              <a:t>ある国に対する大規模なテロ攻撃が発生。テロ攻撃</a:t>
            </a:r>
            <a:r>
              <a:rPr lang="ja-JP" altLang="en-US" sz="1400" kern="100" dirty="0">
                <a:latin typeface="+mn-ea"/>
                <a:cs typeface="Times New Roman" panose="02020603050405020304" pitchFamily="18" charset="0"/>
              </a:rPr>
              <a:t>を</a:t>
            </a:r>
            <a:r>
              <a:rPr lang="ja-JP" altLang="en-US" sz="1400" kern="100" dirty="0" smtClean="0">
                <a:latin typeface="+mn-ea"/>
                <a:cs typeface="Times New Roman" panose="02020603050405020304" pitchFamily="18" charset="0"/>
              </a:rPr>
              <a:t>受けた国から</a:t>
            </a:r>
            <a:r>
              <a:rPr lang="ja-JP" altLang="en-US" sz="1400" kern="100" dirty="0">
                <a:latin typeface="+mn-ea"/>
                <a:cs typeface="Times New Roman" panose="02020603050405020304" pitchFamily="18" charset="0"/>
              </a:rPr>
              <a:t>の要請に基づき、国連安保理が緊急に開かれ</a:t>
            </a:r>
            <a:r>
              <a:rPr lang="ja-JP" altLang="en-US" sz="1400" kern="100" dirty="0" smtClean="0">
                <a:latin typeface="+mn-ea"/>
                <a:cs typeface="Times New Roman" panose="02020603050405020304" pitchFamily="18" charset="0"/>
              </a:rPr>
              <a:t>、国際的なテロリズムの行為を非難し、国連のすべての加盟国に対しその防止等のために適切な措置をとることを求める安保</a:t>
            </a:r>
            <a:r>
              <a:rPr lang="ja-JP" altLang="en-US" sz="1400" kern="100" dirty="0">
                <a:latin typeface="+mn-ea"/>
                <a:cs typeface="Times New Roman" panose="02020603050405020304" pitchFamily="18" charset="0"/>
              </a:rPr>
              <a:t>理決議が出された。</a:t>
            </a:r>
            <a:endParaRPr lang="en-US" altLang="ja-JP" sz="1400" kern="100" dirty="0">
              <a:latin typeface="+mn-ea"/>
              <a:cs typeface="Times New Roman" panose="02020603050405020304" pitchFamily="18" charset="0"/>
            </a:endParaRPr>
          </a:p>
          <a:p>
            <a:pPr marL="177800" indent="-177800">
              <a:lnSpc>
                <a:spcPts val="1600"/>
              </a:lnSpc>
            </a:pPr>
            <a:r>
              <a:rPr lang="ja-JP" altLang="en-US" sz="1400" kern="100" dirty="0" smtClean="0">
                <a:latin typeface="+mn-ea"/>
                <a:cs typeface="Times New Roman" panose="02020603050405020304" pitchFamily="18" charset="0"/>
              </a:rPr>
              <a:t>○</a:t>
            </a:r>
            <a:r>
              <a:rPr lang="ja-JP" altLang="en-US" sz="1400" kern="100" dirty="0">
                <a:latin typeface="+mn-ea"/>
                <a:cs typeface="Times New Roman" panose="02020603050405020304" pitchFamily="18" charset="0"/>
              </a:rPr>
              <a:t>　この決議の下で、各国はそれぞれの能力に応じて対応しており、同盟国である米国</a:t>
            </a:r>
            <a:r>
              <a:rPr lang="ja-JP" altLang="en-US" sz="1400" kern="100" dirty="0" smtClean="0">
                <a:latin typeface="+mn-ea"/>
                <a:cs typeface="Times New Roman" panose="02020603050405020304" pitchFamily="18" charset="0"/>
              </a:rPr>
              <a:t>やテロ攻撃を受けた国</a:t>
            </a:r>
            <a:r>
              <a:rPr lang="ja-JP" altLang="en-US" sz="1400" kern="100" dirty="0">
                <a:latin typeface="+mn-ea"/>
                <a:cs typeface="Times New Roman" panose="02020603050405020304" pitchFamily="18" charset="0"/>
              </a:rPr>
              <a:t>から日本に対して軍事面も含む様々な支援要請がある。</a:t>
            </a:r>
          </a:p>
          <a:p>
            <a:pPr marL="177800" indent="-177800">
              <a:lnSpc>
                <a:spcPts val="1600"/>
              </a:lnSpc>
            </a:pPr>
            <a:r>
              <a:rPr lang="ja-JP" altLang="en-US" sz="1400" kern="100" dirty="0">
                <a:latin typeface="+mn-ea"/>
                <a:cs typeface="Times New Roman" panose="02020603050405020304" pitchFamily="18" charset="0"/>
              </a:rPr>
              <a:t>　　①　</a:t>
            </a:r>
            <a:r>
              <a:rPr lang="ja-JP" altLang="en-US" sz="1400" kern="100" dirty="0" smtClean="0">
                <a:latin typeface="+mn-ea"/>
                <a:cs typeface="Times New Roman" panose="02020603050405020304" pitchFamily="18" charset="0"/>
              </a:rPr>
              <a:t>テロ攻撃を受けた国の近隣の友好</a:t>
            </a:r>
            <a:r>
              <a:rPr lang="ja-JP" altLang="en-US" sz="1400" kern="100" dirty="0">
                <a:latin typeface="+mn-ea"/>
                <a:cs typeface="Times New Roman" panose="02020603050405020304" pitchFamily="18" charset="0"/>
              </a:rPr>
              <a:t>国の</a:t>
            </a:r>
            <a:r>
              <a:rPr lang="ja-JP" altLang="en-US" sz="1400" kern="100" dirty="0" smtClean="0">
                <a:latin typeface="+mn-ea"/>
                <a:cs typeface="Times New Roman" panose="02020603050405020304" pitchFamily="18" charset="0"/>
              </a:rPr>
              <a:t>補給拠点までの</a:t>
            </a:r>
            <a:r>
              <a:rPr lang="ja-JP" altLang="en-US" sz="1400" kern="100" dirty="0">
                <a:latin typeface="+mn-ea"/>
                <a:cs typeface="Times New Roman" panose="02020603050405020304" pitchFamily="18" charset="0"/>
              </a:rPr>
              <a:t>物資の輸送</a:t>
            </a:r>
          </a:p>
          <a:p>
            <a:pPr marL="177800" indent="-177800">
              <a:lnSpc>
                <a:spcPts val="1600"/>
              </a:lnSpc>
            </a:pPr>
            <a:r>
              <a:rPr lang="ja-JP" altLang="en-US" sz="1400" kern="100" dirty="0">
                <a:latin typeface="+mn-ea"/>
                <a:cs typeface="Times New Roman" panose="02020603050405020304" pitchFamily="18" charset="0"/>
              </a:rPr>
              <a:t>　　②　</a:t>
            </a:r>
            <a:r>
              <a:rPr lang="ja-JP" altLang="en-US" sz="1400" kern="100" dirty="0" smtClean="0">
                <a:latin typeface="+mn-ea"/>
                <a:cs typeface="Times New Roman" panose="02020603050405020304" pitchFamily="18" charset="0"/>
              </a:rPr>
              <a:t>テロとの闘いに従事する</a:t>
            </a:r>
            <a:r>
              <a:rPr lang="ja-JP" altLang="en-US" sz="1400" kern="100" dirty="0">
                <a:latin typeface="+mn-ea"/>
                <a:cs typeface="Times New Roman" panose="02020603050405020304" pitchFamily="18" charset="0"/>
              </a:rPr>
              <a:t>米軍及び支援国軍の艦船に対する洋上</a:t>
            </a:r>
            <a:r>
              <a:rPr lang="ja-JP" altLang="en-US" sz="1400" kern="100" dirty="0" smtClean="0">
                <a:latin typeface="+mn-ea"/>
                <a:cs typeface="Times New Roman" panose="02020603050405020304" pitchFamily="18" charset="0"/>
              </a:rPr>
              <a:t>給油などの補給</a:t>
            </a:r>
            <a:endParaRPr lang="ja-JP" altLang="en-US" sz="1400" kern="100" dirty="0">
              <a:latin typeface="+mn-ea"/>
              <a:cs typeface="Times New Roman" panose="02020603050405020304" pitchFamily="18" charset="0"/>
            </a:endParaRPr>
          </a:p>
          <a:p>
            <a:pPr marL="177800" indent="-177800">
              <a:lnSpc>
                <a:spcPts val="1600"/>
              </a:lnSpc>
            </a:pPr>
            <a:r>
              <a:rPr lang="ja-JP" altLang="en-US" sz="1400" kern="100" dirty="0">
                <a:latin typeface="+mn-ea"/>
                <a:cs typeface="Times New Roman" panose="02020603050405020304" pitchFamily="18" charset="0"/>
              </a:rPr>
              <a:t>　　③　付近の海上を航行</a:t>
            </a:r>
            <a:r>
              <a:rPr lang="ja-JP" altLang="en-US" sz="1400" kern="100" dirty="0" smtClean="0">
                <a:latin typeface="+mn-ea"/>
                <a:cs typeface="Times New Roman" panose="02020603050405020304" pitchFamily="18" charset="0"/>
              </a:rPr>
              <a:t>する</a:t>
            </a:r>
            <a:r>
              <a:rPr lang="ja-JP" altLang="en-US" sz="1400" kern="100" dirty="0">
                <a:latin typeface="+mn-ea"/>
                <a:cs typeface="Times New Roman" panose="02020603050405020304" pitchFamily="18" charset="0"/>
              </a:rPr>
              <a:t>不審</a:t>
            </a:r>
            <a:r>
              <a:rPr lang="ja-JP" altLang="en-US" sz="1400" kern="100" dirty="0" smtClean="0">
                <a:latin typeface="+mn-ea"/>
                <a:cs typeface="Times New Roman" panose="02020603050405020304" pitchFamily="18" charset="0"/>
              </a:rPr>
              <a:t>船舶</a:t>
            </a:r>
            <a:r>
              <a:rPr lang="ja-JP" altLang="en-US" sz="1400" kern="100" dirty="0">
                <a:latin typeface="+mn-ea"/>
                <a:cs typeface="Times New Roman" panose="02020603050405020304" pitchFamily="18" charset="0"/>
              </a:rPr>
              <a:t>への立入り検査等</a:t>
            </a:r>
          </a:p>
          <a:p>
            <a:pPr marL="177800" indent="-177800">
              <a:lnSpc>
                <a:spcPts val="1600"/>
              </a:lnSpc>
            </a:pPr>
            <a:r>
              <a:rPr lang="ja-JP" altLang="en-US" sz="1400" kern="100" dirty="0">
                <a:latin typeface="+mn-ea"/>
                <a:cs typeface="Times New Roman" panose="02020603050405020304" pitchFamily="18" charset="0"/>
              </a:rPr>
              <a:t>　　④　敷設機雷の除去</a:t>
            </a:r>
          </a:p>
          <a:p>
            <a:pPr marL="177800" indent="-177800">
              <a:lnSpc>
                <a:spcPts val="1600"/>
              </a:lnSpc>
            </a:pPr>
            <a:r>
              <a:rPr lang="ja-JP" altLang="en-US" sz="1400" kern="100" dirty="0" smtClean="0">
                <a:latin typeface="+mn-ea"/>
                <a:cs typeface="Times New Roman" panose="02020603050405020304" pitchFamily="18" charset="0"/>
              </a:rPr>
              <a:t>　　⑤　米軍</a:t>
            </a:r>
            <a:r>
              <a:rPr lang="ja-JP" altLang="en-US" sz="1400" kern="100" dirty="0">
                <a:latin typeface="+mn-ea"/>
                <a:cs typeface="Times New Roman" panose="02020603050405020304" pitchFamily="18" charset="0"/>
              </a:rPr>
              <a:t>等の艦船や航空機の護衛</a:t>
            </a:r>
          </a:p>
          <a:p>
            <a:pPr marL="177800" indent="-177800">
              <a:lnSpc>
                <a:spcPts val="1600"/>
              </a:lnSpc>
            </a:pPr>
            <a:r>
              <a:rPr lang="ja-JP" altLang="en-US" sz="1400" kern="100" dirty="0" smtClean="0">
                <a:latin typeface="+mn-ea"/>
                <a:cs typeface="Times New Roman" panose="02020603050405020304" pitchFamily="18" charset="0"/>
              </a:rPr>
              <a:t>○</a:t>
            </a:r>
            <a:r>
              <a:rPr lang="ja-JP" altLang="en-US" sz="1400" kern="100" dirty="0">
                <a:latin typeface="+mn-ea"/>
                <a:cs typeface="Times New Roman" panose="02020603050405020304" pitchFamily="18" charset="0"/>
              </a:rPr>
              <a:t>　このような状況の下、日本はどう対応するか。現行法制で対応できるのか？新たな法制ではどこまで対応できるのか。</a:t>
            </a:r>
          </a:p>
        </p:txBody>
      </p:sp>
    </p:spTree>
    <p:extLst>
      <p:ext uri="{BB962C8B-B14F-4D97-AF65-F5344CB8AC3E}">
        <p14:creationId xmlns="" xmlns:p14="http://schemas.microsoft.com/office/powerpoint/2010/main" val="16116552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角丸四角形 4"/>
          <p:cNvSpPr/>
          <p:nvPr/>
        </p:nvSpPr>
        <p:spPr>
          <a:xfrm>
            <a:off x="370111" y="7396"/>
            <a:ext cx="9165776" cy="408623"/>
          </a:xfrm>
          <a:prstGeom prst="roundRect">
            <a:avLst/>
          </a:prstGeom>
          <a:solidFill>
            <a:srgbClr val="FFFF99"/>
          </a:solidFill>
        </p:spPr>
        <p:style>
          <a:lnRef idx="2">
            <a:schemeClr val="dk1"/>
          </a:lnRef>
          <a:fillRef idx="1">
            <a:schemeClr val="lt1"/>
          </a:fillRef>
          <a:effectRef idx="0">
            <a:schemeClr val="dk1"/>
          </a:effectRef>
          <a:fontRef idx="minor">
            <a:schemeClr val="dk1"/>
          </a:fontRef>
        </p:style>
        <p:txBody>
          <a:bodyPr wrap="square">
            <a:spAutoFit/>
          </a:bodyPr>
          <a:lstStyle/>
          <a:p>
            <a:pPr algn="ctr"/>
            <a:r>
              <a:rPr lang="ja-JP" altLang="ja-JP" kern="100" dirty="0" smtClean="0">
                <a:effectLst/>
                <a:latin typeface="Century" panose="02040604050505020304" pitchFamily="18" charset="0"/>
                <a:ea typeface="ＭＳ ゴシック" panose="020B0609070205080204" pitchFamily="49" charset="-128"/>
                <a:cs typeface="Times New Roman" panose="02020603050405020304" pitchFamily="18" charset="0"/>
              </a:rPr>
              <a:t>ケース</a:t>
            </a:r>
            <a:r>
              <a:rPr lang="ja-JP" altLang="en-US" kern="100" dirty="0" smtClean="0">
                <a:effectLst/>
                <a:latin typeface="Century" panose="02040604050505020304" pitchFamily="18" charset="0"/>
                <a:ea typeface="ＭＳ ゴシック" panose="020B0609070205080204" pitchFamily="49" charset="-128"/>
                <a:cs typeface="Times New Roman" panose="02020603050405020304" pitchFamily="18" charset="0"/>
              </a:rPr>
              <a:t>４</a:t>
            </a:r>
            <a:r>
              <a:rPr lang="ja-JP" altLang="ja-JP" kern="100" dirty="0" smtClean="0">
                <a:effectLst/>
                <a:latin typeface="Century" panose="02040604050505020304" pitchFamily="18" charset="0"/>
                <a:ea typeface="ＭＳ ゴシック" panose="020B0609070205080204" pitchFamily="49" charset="-128"/>
                <a:cs typeface="Times New Roman" panose="02020603050405020304" pitchFamily="18" charset="0"/>
              </a:rPr>
              <a:t>：</a:t>
            </a:r>
            <a:r>
              <a:rPr lang="ja-JP" altLang="en-US" kern="100" dirty="0" smtClean="0">
                <a:effectLst/>
                <a:latin typeface="Century" panose="02040604050505020304" pitchFamily="18" charset="0"/>
                <a:ea typeface="ＭＳ ゴシック" panose="020B0609070205080204" pitchFamily="49" charset="-128"/>
                <a:cs typeface="Times New Roman" panose="02020603050405020304" pitchFamily="18" charset="0"/>
              </a:rPr>
              <a:t>国際平和協力活動</a:t>
            </a:r>
            <a:endParaRPr lang="ja-JP" alt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2" name="正方形/長方形 1"/>
          <p:cNvSpPr/>
          <p:nvPr/>
        </p:nvSpPr>
        <p:spPr>
          <a:xfrm>
            <a:off x="240391" y="438170"/>
            <a:ext cx="9425215" cy="1733808"/>
          </a:xfrm>
          <a:prstGeom prst="rect">
            <a:avLst/>
          </a:prstGeom>
        </p:spPr>
        <p:txBody>
          <a:bodyPr wrap="square">
            <a:spAutoFit/>
          </a:bodyPr>
          <a:lstStyle/>
          <a:p>
            <a:pPr>
              <a:lnSpc>
                <a:spcPts val="1600"/>
              </a:lnSpc>
            </a:pPr>
            <a:r>
              <a:rPr lang="ja-JP" altLang="ja-JP" sz="1300" u="sng" kern="100" dirty="0" smtClean="0">
                <a:effectLst/>
                <a:latin typeface="+mn-ea"/>
                <a:cs typeface="Times New Roman" panose="02020603050405020304" pitchFamily="18" charset="0"/>
              </a:rPr>
              <a:t>１．具体例：</a:t>
            </a:r>
            <a:r>
              <a:rPr lang="ja-JP" altLang="en-US" sz="1300" u="sng" kern="100" dirty="0" smtClean="0">
                <a:effectLst/>
                <a:latin typeface="+mn-ea"/>
                <a:cs typeface="Times New Roman" panose="02020603050405020304" pitchFamily="18" charset="0"/>
              </a:rPr>
              <a:t>東ティモールにおけるＰＫＯ活動</a:t>
            </a:r>
            <a:endParaRPr lang="en-US" altLang="ja-JP" sz="1300" u="sng" kern="100" dirty="0">
              <a:latin typeface="+mn-ea"/>
              <a:cs typeface="Times New Roman" panose="02020603050405020304" pitchFamily="18" charset="0"/>
            </a:endParaRPr>
          </a:p>
          <a:p>
            <a:pPr marL="177800" indent="-177800">
              <a:lnSpc>
                <a:spcPts val="1600"/>
              </a:lnSpc>
            </a:pPr>
            <a:r>
              <a:rPr lang="ja-JP" altLang="en-US" sz="1300" kern="100" dirty="0" smtClean="0">
                <a:latin typeface="+mn-ea"/>
                <a:cs typeface="Times New Roman" panose="02020603050405020304" pitchFamily="18" charset="0"/>
              </a:rPr>
              <a:t>○　日本は</a:t>
            </a:r>
            <a:r>
              <a:rPr lang="ja-JP" altLang="en-US" sz="1300" kern="100" dirty="0">
                <a:latin typeface="+mn-ea"/>
                <a:cs typeface="Times New Roman" panose="02020603050405020304" pitchFamily="18" charset="0"/>
              </a:rPr>
              <a:t>、</a:t>
            </a:r>
            <a:r>
              <a:rPr lang="en-US" altLang="ja-JP" sz="1300" kern="100" dirty="0" smtClean="0">
                <a:latin typeface="+mn-ea"/>
                <a:cs typeface="Times New Roman" panose="02020603050405020304" pitchFamily="18" charset="0"/>
              </a:rPr>
              <a:t>UNTAET</a:t>
            </a:r>
            <a:r>
              <a:rPr lang="ja-JP" altLang="en-US" sz="1300" kern="100" dirty="0">
                <a:latin typeface="+mn-ea"/>
                <a:cs typeface="Times New Roman" panose="02020603050405020304" pitchFamily="18" charset="0"/>
              </a:rPr>
              <a:t>（国際連合東ティモール暫定行政機構）</a:t>
            </a:r>
            <a:r>
              <a:rPr lang="ja-JP" altLang="en-US" sz="1300" kern="100" dirty="0" smtClean="0">
                <a:latin typeface="+mn-ea"/>
                <a:cs typeface="Times New Roman" panose="02020603050405020304" pitchFamily="18" charset="0"/>
              </a:rPr>
              <a:t>が</a:t>
            </a:r>
            <a:r>
              <a:rPr lang="ja-JP" altLang="en-US" sz="1300" kern="100" dirty="0">
                <a:latin typeface="+mn-ea"/>
                <a:cs typeface="Times New Roman" panose="02020603050405020304" pitchFamily="18" charset="0"/>
              </a:rPr>
              <a:t>行う国連平和維持活動への参加に関し、国連からの要請を受け</a:t>
            </a:r>
            <a:r>
              <a:rPr lang="ja-JP" altLang="en-US" sz="1300" kern="100" dirty="0" smtClean="0">
                <a:latin typeface="+mn-ea"/>
                <a:cs typeface="Times New Roman" panose="02020603050405020304" pitchFamily="18" charset="0"/>
              </a:rPr>
              <a:t>、</a:t>
            </a:r>
            <a:r>
              <a:rPr lang="en-US" altLang="ja-JP" sz="1300" kern="100" dirty="0" smtClean="0">
                <a:latin typeface="+mn-ea"/>
                <a:cs typeface="Times New Roman" panose="02020603050405020304" pitchFamily="18" charset="0"/>
              </a:rPr>
              <a:t>2002</a:t>
            </a:r>
            <a:r>
              <a:rPr lang="ja-JP" altLang="en-US" sz="1300" kern="100" dirty="0" smtClean="0">
                <a:latin typeface="+mn-ea"/>
                <a:cs typeface="Times New Roman" panose="02020603050405020304" pitchFamily="18" charset="0"/>
              </a:rPr>
              <a:t>年</a:t>
            </a:r>
            <a:r>
              <a:rPr lang="ja-JP" altLang="en-US" sz="1300" kern="100" dirty="0">
                <a:latin typeface="+mn-ea"/>
                <a:cs typeface="Times New Roman" panose="02020603050405020304" pitchFamily="18" charset="0"/>
              </a:rPr>
              <a:t>２月から自衛隊の部隊などを</a:t>
            </a:r>
            <a:r>
              <a:rPr lang="ja-JP" altLang="en-US" sz="1300" kern="100" dirty="0" smtClean="0">
                <a:latin typeface="+mn-ea"/>
                <a:cs typeface="Times New Roman" panose="02020603050405020304" pitchFamily="18" charset="0"/>
              </a:rPr>
              <a:t>派遣。</a:t>
            </a:r>
            <a:endParaRPr lang="ja-JP" altLang="en-US" sz="1300" kern="100" dirty="0">
              <a:latin typeface="+mn-ea"/>
              <a:cs typeface="Times New Roman" panose="02020603050405020304" pitchFamily="18" charset="0"/>
            </a:endParaRPr>
          </a:p>
          <a:p>
            <a:pPr marL="177800" indent="-177800">
              <a:lnSpc>
                <a:spcPts val="1600"/>
              </a:lnSpc>
            </a:pPr>
            <a:r>
              <a:rPr lang="ja-JP" altLang="en-US" sz="1300" kern="100" dirty="0" smtClean="0">
                <a:latin typeface="+mn-ea"/>
                <a:cs typeface="Times New Roman" panose="02020603050405020304" pitchFamily="18" charset="0"/>
              </a:rPr>
              <a:t>○　</a:t>
            </a:r>
            <a:r>
              <a:rPr lang="en-US" altLang="ja-JP" sz="1300" kern="100" dirty="0" smtClean="0">
                <a:latin typeface="+mn-ea"/>
                <a:cs typeface="Times New Roman" panose="02020603050405020304" pitchFamily="18" charset="0"/>
              </a:rPr>
              <a:t>2002</a:t>
            </a:r>
            <a:r>
              <a:rPr lang="ja-JP" altLang="en-US" sz="1300" kern="100" dirty="0" smtClean="0">
                <a:latin typeface="+mn-ea"/>
                <a:cs typeface="Times New Roman" panose="02020603050405020304" pitchFamily="18" charset="0"/>
              </a:rPr>
              <a:t>年</a:t>
            </a:r>
            <a:r>
              <a:rPr lang="ja-JP" altLang="en-US" sz="1300" kern="100" dirty="0">
                <a:latin typeface="+mn-ea"/>
                <a:cs typeface="Times New Roman" panose="02020603050405020304" pitchFamily="18" charset="0"/>
              </a:rPr>
              <a:t>３月から、陸自で編成</a:t>
            </a:r>
            <a:r>
              <a:rPr lang="ja-JP" altLang="en-US" sz="1300" kern="100" dirty="0" smtClean="0">
                <a:latin typeface="+mn-ea"/>
                <a:cs typeface="Times New Roman" panose="02020603050405020304" pitchFamily="18" charset="0"/>
              </a:rPr>
              <a:t>された施設部隊が道路</a:t>
            </a:r>
            <a:r>
              <a:rPr lang="ja-JP" altLang="en-US" sz="1300" kern="100" dirty="0">
                <a:latin typeface="+mn-ea"/>
                <a:cs typeface="Times New Roman" panose="02020603050405020304" pitchFamily="18" charset="0"/>
              </a:rPr>
              <a:t>・橋などの維持補修など後方支援分野の業務を</a:t>
            </a:r>
            <a:r>
              <a:rPr lang="ja-JP" altLang="en-US" sz="1300" kern="100" dirty="0" smtClean="0">
                <a:latin typeface="+mn-ea"/>
                <a:cs typeface="Times New Roman" panose="02020603050405020304" pitchFamily="18" charset="0"/>
              </a:rPr>
              <a:t>実施。このほか、</a:t>
            </a:r>
            <a:r>
              <a:rPr lang="ja-JP" altLang="en-US" sz="1300" kern="100" dirty="0">
                <a:latin typeface="+mn-ea"/>
                <a:cs typeface="Times New Roman" panose="02020603050405020304" pitchFamily="18" charset="0"/>
              </a:rPr>
              <a:t>民生支援として小学校のグランドの敷地造成などを行い、また、現地住民との交流を活発に行うなど、わが国と東ティモールとの友好関係の構築に</a:t>
            </a:r>
            <a:r>
              <a:rPr lang="ja-JP" altLang="en-US" sz="1300" kern="100" dirty="0" smtClean="0">
                <a:latin typeface="+mn-ea"/>
                <a:cs typeface="Times New Roman" panose="02020603050405020304" pitchFamily="18" charset="0"/>
              </a:rPr>
              <a:t>貢献。</a:t>
            </a:r>
            <a:endParaRPr lang="en-US" altLang="ja-JP" sz="1300" kern="100" dirty="0">
              <a:latin typeface="+mn-ea"/>
              <a:cs typeface="Times New Roman" panose="02020603050405020304" pitchFamily="18" charset="0"/>
            </a:endParaRPr>
          </a:p>
          <a:p>
            <a:pPr marL="177800" indent="-177800">
              <a:lnSpc>
                <a:spcPts val="1600"/>
              </a:lnSpc>
            </a:pPr>
            <a:r>
              <a:rPr lang="ja-JP" altLang="en-US" sz="1300" kern="100" dirty="0" smtClean="0">
                <a:latin typeface="+mn-ea"/>
                <a:cs typeface="Times New Roman" panose="02020603050405020304" pitchFamily="18" charset="0"/>
              </a:rPr>
              <a:t>○　</a:t>
            </a:r>
            <a:r>
              <a:rPr lang="en-US" altLang="ja-JP" sz="1300" kern="100" dirty="0" smtClean="0">
                <a:latin typeface="+mn-ea"/>
                <a:cs typeface="Times New Roman" panose="02020603050405020304" pitchFamily="18" charset="0"/>
              </a:rPr>
              <a:t>2002</a:t>
            </a:r>
            <a:r>
              <a:rPr lang="ja-JP" altLang="en-US" sz="1300" kern="100" dirty="0" smtClean="0">
                <a:latin typeface="+mn-ea"/>
                <a:cs typeface="Times New Roman" panose="02020603050405020304" pitchFamily="18" charset="0"/>
              </a:rPr>
              <a:t>年</a:t>
            </a:r>
            <a:r>
              <a:rPr lang="en-US" altLang="ja-JP" sz="1300" kern="100" dirty="0" smtClean="0">
                <a:latin typeface="+mn-ea"/>
                <a:cs typeface="Times New Roman" panose="02020603050405020304" pitchFamily="18" charset="0"/>
              </a:rPr>
              <a:t>12</a:t>
            </a:r>
            <a:r>
              <a:rPr lang="ja-JP" altLang="en-US" sz="1300" kern="100" dirty="0" smtClean="0">
                <a:latin typeface="+mn-ea"/>
                <a:cs typeface="Times New Roman" panose="02020603050405020304" pitchFamily="18" charset="0"/>
              </a:rPr>
              <a:t>月には、派遣部隊が活動する首都ディリで暴動が発生。その際に、</a:t>
            </a:r>
            <a:r>
              <a:rPr lang="ja-JP" altLang="en-US" sz="1300" u="sng" kern="100" dirty="0" smtClean="0">
                <a:solidFill>
                  <a:srgbClr val="FF0000"/>
                </a:solidFill>
                <a:latin typeface="+mn-ea"/>
                <a:cs typeface="Times New Roman" panose="02020603050405020304" pitchFamily="18" charset="0"/>
              </a:rPr>
              <a:t>邦人からの救助要請</a:t>
            </a:r>
            <a:r>
              <a:rPr lang="ja-JP" altLang="en-US" sz="1300" kern="100" dirty="0" smtClean="0">
                <a:latin typeface="+mn-ea"/>
                <a:cs typeface="Times New Roman" panose="02020603050405020304" pitchFamily="18" charset="0"/>
              </a:rPr>
              <a:t>がなされた。</a:t>
            </a:r>
            <a:endParaRPr lang="en-US" altLang="ja-JP" sz="1300" kern="100" dirty="0" smtClean="0">
              <a:latin typeface="+mn-ea"/>
              <a:cs typeface="Times New Roman" panose="02020603050405020304" pitchFamily="18" charset="0"/>
            </a:endParaRPr>
          </a:p>
          <a:p>
            <a:pPr>
              <a:lnSpc>
                <a:spcPts val="1600"/>
              </a:lnSpc>
            </a:pPr>
            <a:endParaRPr lang="en-US" altLang="ja-JP" sz="1300" kern="100" dirty="0">
              <a:latin typeface="+mn-ea"/>
              <a:cs typeface="Times New Roman" panose="02020603050405020304" pitchFamily="18" charset="0"/>
            </a:endParaRPr>
          </a:p>
        </p:txBody>
      </p:sp>
      <p:sp>
        <p:nvSpPr>
          <p:cNvPr id="8" name="右矢印 7"/>
          <p:cNvSpPr/>
          <p:nvPr/>
        </p:nvSpPr>
        <p:spPr>
          <a:xfrm>
            <a:off x="610049" y="1861180"/>
            <a:ext cx="360000" cy="360000"/>
          </a:xfrm>
          <a:prstGeom prst="rightArrow">
            <a:avLst/>
          </a:prstGeom>
        </p:spPr>
        <p:style>
          <a:lnRef idx="3">
            <a:schemeClr val="lt1"/>
          </a:lnRef>
          <a:fillRef idx="1">
            <a:schemeClr val="accent5"/>
          </a:fillRef>
          <a:effectRef idx="1">
            <a:schemeClr val="accent5"/>
          </a:effectRef>
          <a:fontRef idx="minor">
            <a:schemeClr val="lt1"/>
          </a:fontRef>
        </p:style>
        <p:txBody>
          <a:bodyPr rtlCol="0" anchor="ctr"/>
          <a:lstStyle/>
          <a:p>
            <a:pPr algn="ctr"/>
            <a:endParaRPr kumimoji="1" lang="ja-JP" altLang="en-US"/>
          </a:p>
        </p:txBody>
      </p:sp>
      <p:sp>
        <p:nvSpPr>
          <p:cNvPr id="9" name="テキスト ボックス 8"/>
          <p:cNvSpPr txBox="1"/>
          <p:nvPr/>
        </p:nvSpPr>
        <p:spPr>
          <a:xfrm>
            <a:off x="903376" y="1894986"/>
            <a:ext cx="8113624" cy="292388"/>
          </a:xfrm>
          <a:prstGeom prst="rect">
            <a:avLst/>
          </a:prstGeom>
          <a:noFill/>
        </p:spPr>
        <p:txBody>
          <a:bodyPr wrap="square" rtlCol="0">
            <a:spAutoFit/>
          </a:bodyPr>
          <a:lstStyle/>
          <a:p>
            <a:r>
              <a:rPr kumimoji="1" lang="ja-JP" altLang="en-US" sz="1300" dirty="0" smtClean="0">
                <a:latin typeface="+mn-ea"/>
              </a:rPr>
              <a:t>救援のために駆け付けて武器を使用することはできないため、</a:t>
            </a:r>
            <a:r>
              <a:rPr kumimoji="1" lang="ja-JP" altLang="en-US" sz="1300" u="sng" dirty="0" smtClean="0">
                <a:solidFill>
                  <a:srgbClr val="FF0000"/>
                </a:solidFill>
                <a:latin typeface="+mn-ea"/>
              </a:rPr>
              <a:t>「人員輸送」として対応</a:t>
            </a:r>
            <a:r>
              <a:rPr kumimoji="1" lang="ja-JP" altLang="en-US" sz="1300" dirty="0" smtClean="0">
                <a:latin typeface="+mn-ea"/>
              </a:rPr>
              <a:t>。</a:t>
            </a:r>
            <a:endParaRPr kumimoji="1" lang="ja-JP" altLang="en-US" sz="1300" dirty="0">
              <a:latin typeface="+mn-ea"/>
            </a:endParaRPr>
          </a:p>
        </p:txBody>
      </p:sp>
      <p:sp>
        <p:nvSpPr>
          <p:cNvPr id="10" name="正方形/長方形 9"/>
          <p:cNvSpPr/>
          <p:nvPr/>
        </p:nvSpPr>
        <p:spPr>
          <a:xfrm>
            <a:off x="240391" y="4110267"/>
            <a:ext cx="9425215" cy="1528624"/>
          </a:xfrm>
          <a:prstGeom prst="rect">
            <a:avLst/>
          </a:prstGeom>
        </p:spPr>
        <p:txBody>
          <a:bodyPr wrap="square">
            <a:spAutoFit/>
          </a:bodyPr>
          <a:lstStyle/>
          <a:p>
            <a:pPr>
              <a:lnSpc>
                <a:spcPts val="1600"/>
              </a:lnSpc>
            </a:pPr>
            <a:r>
              <a:rPr lang="ja-JP" altLang="en-US" sz="1300" u="sng" kern="100" dirty="0" smtClean="0">
                <a:effectLst/>
                <a:latin typeface="+mn-ea"/>
                <a:cs typeface="Times New Roman" panose="02020603050405020304" pitchFamily="18" charset="0"/>
              </a:rPr>
              <a:t>２．現行法制の限界</a:t>
            </a:r>
            <a:endParaRPr lang="en-US" altLang="ja-JP" sz="1300" u="sng" kern="100" dirty="0" smtClean="0">
              <a:effectLst/>
              <a:latin typeface="+mn-ea"/>
              <a:cs typeface="Times New Roman" panose="02020603050405020304" pitchFamily="18" charset="0"/>
            </a:endParaRPr>
          </a:p>
          <a:p>
            <a:pPr marL="177800" indent="-177800">
              <a:lnSpc>
                <a:spcPts val="1600"/>
              </a:lnSpc>
            </a:pPr>
            <a:r>
              <a:rPr lang="ja-JP" altLang="en-US" sz="1300" kern="100" dirty="0" smtClean="0">
                <a:latin typeface="+mn-ea"/>
                <a:cs typeface="Times New Roman" panose="02020603050405020304" pitchFamily="18" charset="0"/>
              </a:rPr>
              <a:t>○　ある国において自衛隊部隊が国連ＰＫＯミッションに参加しており、周囲では我が国のＮＧＯも同国の復興のために活動している。しかし、情勢はいまだ安定していない。</a:t>
            </a:r>
            <a:endParaRPr lang="en-US" altLang="ja-JP" sz="1300" kern="100" dirty="0" smtClean="0">
              <a:latin typeface="+mn-ea"/>
              <a:cs typeface="Times New Roman" panose="02020603050405020304" pitchFamily="18" charset="0"/>
            </a:endParaRPr>
          </a:p>
          <a:p>
            <a:pPr marL="177800" indent="-177800">
              <a:lnSpc>
                <a:spcPts val="1600"/>
              </a:lnSpc>
            </a:pPr>
            <a:r>
              <a:rPr lang="ja-JP" altLang="en-US" sz="1300" kern="100" dirty="0" smtClean="0">
                <a:latin typeface="+mn-ea"/>
                <a:cs typeface="Times New Roman" panose="02020603050405020304" pitchFamily="18" charset="0"/>
              </a:rPr>
              <a:t>○　我が国のＮＧＯや、他国部隊を含むＰＫＯ要員等が自衛隊員の所在地から離れた場所で武装集団に襲われた。近くに対処能力を有する部隊は自衛隊しかおらず、これらの者が自衛隊に対し救援を要請してきた。</a:t>
            </a:r>
            <a:endParaRPr lang="en-US" altLang="ja-JP" sz="1300" kern="100" dirty="0" smtClean="0">
              <a:latin typeface="+mn-ea"/>
              <a:cs typeface="Times New Roman" panose="02020603050405020304" pitchFamily="18" charset="0"/>
            </a:endParaRPr>
          </a:p>
          <a:p>
            <a:pPr marL="177800" indent="-177800">
              <a:lnSpc>
                <a:spcPts val="1600"/>
              </a:lnSpc>
            </a:pPr>
            <a:r>
              <a:rPr lang="ja-JP" altLang="en-US" sz="1300" kern="100" dirty="0" smtClean="0">
                <a:latin typeface="+mn-ea"/>
                <a:cs typeface="Times New Roman" panose="02020603050405020304" pitchFamily="18" charset="0"/>
              </a:rPr>
              <a:t>○　このような状況の下、日本はどう対応するか。現行法制では、武器使用権限がなく、駆けつけ警護を行うことができないため、十分に対応できないが、それでよいのか？現場の部隊に負担をかけるのではないか？</a:t>
            </a:r>
            <a:endParaRPr lang="en-US" altLang="ja-JP" sz="1300" kern="100" dirty="0" smtClean="0">
              <a:latin typeface="+mn-ea"/>
              <a:cs typeface="Times New Roman" panose="02020603050405020304" pitchFamily="18" charset="0"/>
            </a:endParaRPr>
          </a:p>
        </p:txBody>
      </p:sp>
      <p:sp>
        <p:nvSpPr>
          <p:cNvPr id="3" name="正方形/長方形 2"/>
          <p:cNvSpPr/>
          <p:nvPr/>
        </p:nvSpPr>
        <p:spPr>
          <a:xfrm>
            <a:off x="240391" y="2350064"/>
            <a:ext cx="9425216" cy="1785104"/>
          </a:xfrm>
          <a:prstGeom prst="rect">
            <a:avLst/>
          </a:prstGeom>
          <a:ln>
            <a:solidFill>
              <a:schemeClr val="tx1"/>
            </a:solidFill>
            <a:prstDash val="dash"/>
          </a:ln>
        </p:spPr>
        <p:txBody>
          <a:bodyPr wrap="square">
            <a:spAutoFit/>
          </a:bodyPr>
          <a:lstStyle/>
          <a:p>
            <a:pPr>
              <a:lnSpc>
                <a:spcPts val="1100"/>
              </a:lnSpc>
            </a:pPr>
            <a:r>
              <a:rPr lang="ja-JP" altLang="en-US" sz="1000" kern="100" dirty="0" smtClean="0">
                <a:latin typeface="+mn-ea"/>
                <a:cs typeface="Times New Roman" panose="02020603050405020304" pitchFamily="18" charset="0"/>
              </a:rPr>
              <a:t>（参考１）読売新聞（</a:t>
            </a:r>
            <a:r>
              <a:rPr lang="en-US" altLang="ja-JP" sz="1000" kern="100" dirty="0" smtClean="0">
                <a:latin typeface="+mn-ea"/>
                <a:cs typeface="Times New Roman" panose="02020603050405020304" pitchFamily="18" charset="0"/>
              </a:rPr>
              <a:t>2004</a:t>
            </a:r>
            <a:r>
              <a:rPr lang="ja-JP" altLang="en-US" sz="1000" kern="100" dirty="0" smtClean="0">
                <a:latin typeface="+mn-ea"/>
                <a:cs typeface="Times New Roman" panose="02020603050405020304" pitchFamily="18" charset="0"/>
              </a:rPr>
              <a:t>年</a:t>
            </a:r>
            <a:r>
              <a:rPr lang="en-US" altLang="ja-JP" sz="1000" kern="100" dirty="0" smtClean="0">
                <a:latin typeface="+mn-ea"/>
                <a:cs typeface="Times New Roman" panose="02020603050405020304" pitchFamily="18" charset="0"/>
              </a:rPr>
              <a:t>1</a:t>
            </a:r>
            <a:r>
              <a:rPr lang="ja-JP" altLang="en-US" sz="1000" kern="100" dirty="0" smtClean="0">
                <a:latin typeface="+mn-ea"/>
                <a:cs typeface="Times New Roman" panose="02020603050405020304" pitchFamily="18" charset="0"/>
              </a:rPr>
              <a:t>月</a:t>
            </a:r>
            <a:r>
              <a:rPr lang="en-US" altLang="ja-JP" sz="1000" kern="100" dirty="0" smtClean="0">
                <a:latin typeface="+mn-ea"/>
                <a:cs typeface="Times New Roman" panose="02020603050405020304" pitchFamily="18" charset="0"/>
              </a:rPr>
              <a:t>4</a:t>
            </a:r>
            <a:r>
              <a:rPr lang="ja-JP" altLang="en-US" sz="1000" kern="100" dirty="0" smtClean="0">
                <a:latin typeface="+mn-ea"/>
                <a:cs typeface="Times New Roman" panose="02020603050405020304" pitchFamily="18" charset="0"/>
              </a:rPr>
              <a:t>日）</a:t>
            </a:r>
            <a:endParaRPr lang="en-US" altLang="ja-JP" sz="1000" kern="100" dirty="0" smtClean="0">
              <a:latin typeface="+mn-ea"/>
              <a:cs typeface="Times New Roman" panose="02020603050405020304" pitchFamily="18" charset="0"/>
            </a:endParaRPr>
          </a:p>
          <a:p>
            <a:pPr>
              <a:lnSpc>
                <a:spcPts val="1100"/>
              </a:lnSpc>
            </a:pPr>
            <a:r>
              <a:rPr lang="ja-JP" altLang="en-US" sz="1000" kern="100" dirty="0" smtClean="0">
                <a:latin typeface="+mn-ea"/>
                <a:cs typeface="Times New Roman" panose="02020603050405020304" pitchFamily="18" charset="0"/>
              </a:rPr>
              <a:t>　ディリ</a:t>
            </a:r>
            <a:r>
              <a:rPr lang="ja-JP" altLang="en-US" sz="1000" kern="100" dirty="0">
                <a:latin typeface="+mn-ea"/>
                <a:cs typeface="Times New Roman" panose="02020603050405020304" pitchFamily="18" charset="0"/>
              </a:rPr>
              <a:t>の平和維持軍（ＰＫＦ）司令部から、「市内で暴動。商店や民家で放火、略奪が相次いでいる」との一報が入った。その直後、今度は隊員の携帯電話が鳴った。「祇園」という日本食レストランの邦人料理長からだった。</a:t>
            </a:r>
          </a:p>
          <a:p>
            <a:pPr>
              <a:lnSpc>
                <a:spcPts val="1100"/>
              </a:lnSpc>
            </a:pPr>
            <a:r>
              <a:rPr lang="ja-JP" altLang="en-US" sz="1000" kern="100" dirty="0">
                <a:latin typeface="+mn-ea"/>
                <a:cs typeface="Times New Roman" panose="02020603050405020304" pitchFamily="18" charset="0"/>
              </a:rPr>
              <a:t>　「車が焼かれ、店が襲撃されている。助けてくれ」</a:t>
            </a:r>
          </a:p>
          <a:p>
            <a:pPr>
              <a:lnSpc>
                <a:spcPts val="1100"/>
              </a:lnSpc>
            </a:pPr>
            <a:r>
              <a:rPr lang="ja-JP" altLang="en-US" sz="1000" kern="100" dirty="0">
                <a:latin typeface="+mn-ea"/>
                <a:cs typeface="Times New Roman" panose="02020603050405020304" pitchFamily="18" charset="0"/>
              </a:rPr>
              <a:t>　大坪義彦・部隊長は、直ちに隊員六人を集め、トラックなど車両二台による緊急出動を命じた。</a:t>
            </a:r>
          </a:p>
          <a:p>
            <a:pPr>
              <a:lnSpc>
                <a:spcPts val="1100"/>
              </a:lnSpc>
            </a:pPr>
            <a:r>
              <a:rPr lang="ja-JP" altLang="en-US" sz="1000" kern="100" dirty="0">
                <a:latin typeface="+mn-ea"/>
                <a:cs typeface="Times New Roman" panose="02020603050405020304" pitchFamily="18" charset="0"/>
              </a:rPr>
              <a:t>　陸自の宿営地から市中心部まで約六キロ。だが、市街地に通じる橋や道路は群衆であふれ、駐車車両は火をつけられて次々に燃え上がっていた。現地警察が鎮圧のために発砲、市民ら二十人以上が死傷しているとの連絡も入ってきた。</a:t>
            </a:r>
          </a:p>
          <a:p>
            <a:pPr>
              <a:lnSpc>
                <a:spcPts val="1100"/>
              </a:lnSpc>
            </a:pPr>
            <a:r>
              <a:rPr lang="ja-JP" altLang="en-US" sz="1000" kern="100" dirty="0">
                <a:latin typeface="+mn-ea"/>
                <a:cs typeface="Times New Roman" panose="02020603050405020304" pitchFamily="18" charset="0"/>
              </a:rPr>
              <a:t>　部隊は迂回（うかい）を繰り返しながら、二時間後に「祇園」に到着。料理長とスリランカ人の店員ら五人を救出した。さらに、すぐ近くの国連事務所から職員や民間企業に勤める邦人ら四人を保護し、宿営地まで連れ帰ってきた。部隊がこの日夜までに収容したのは、邦人十七人と中国やシンガポールなど七か国二十四人の計四十一人に達した。</a:t>
            </a:r>
          </a:p>
          <a:p>
            <a:pPr>
              <a:lnSpc>
                <a:spcPts val="1100"/>
              </a:lnSpc>
            </a:pPr>
            <a:r>
              <a:rPr lang="ja-JP" altLang="en-US" sz="1000" kern="100" dirty="0">
                <a:latin typeface="+mn-ea"/>
                <a:cs typeface="Times New Roman" panose="02020603050405020304" pitchFamily="18" charset="0"/>
              </a:rPr>
              <a:t>　「自衛隊車両への妨害はなかった。万一に備え、頭を低くさせたまま輸送してきた。男も女もみんなおびえていた」。大坪部隊長はその時の模様を語る。</a:t>
            </a:r>
          </a:p>
          <a:p>
            <a:pPr>
              <a:lnSpc>
                <a:spcPts val="1100"/>
              </a:lnSpc>
            </a:pPr>
            <a:r>
              <a:rPr lang="ja-JP" altLang="en-US" sz="1000" kern="100" dirty="0">
                <a:latin typeface="+mn-ea"/>
                <a:cs typeface="Times New Roman" panose="02020603050405020304" pitchFamily="18" charset="0"/>
              </a:rPr>
              <a:t>　</a:t>
            </a:r>
            <a:r>
              <a:rPr lang="ja-JP" altLang="en-US" sz="1000" u="sng" kern="100" dirty="0">
                <a:solidFill>
                  <a:srgbClr val="FF0000"/>
                </a:solidFill>
                <a:latin typeface="+mn-ea"/>
                <a:cs typeface="Times New Roman" panose="02020603050405020304" pitchFamily="18" charset="0"/>
              </a:rPr>
              <a:t>海外での活動内容を定めたＰＫＯ協力法に「警護」という職務はない</a:t>
            </a:r>
            <a:r>
              <a:rPr lang="ja-JP" altLang="en-US" sz="1000" kern="100" dirty="0">
                <a:solidFill>
                  <a:srgbClr val="FF0000"/>
                </a:solidFill>
                <a:latin typeface="+mn-ea"/>
                <a:cs typeface="Times New Roman" panose="02020603050405020304" pitchFamily="18" charset="0"/>
              </a:rPr>
              <a:t>。</a:t>
            </a:r>
            <a:r>
              <a:rPr lang="ja-JP" altLang="en-US" sz="1000" kern="100" dirty="0">
                <a:latin typeface="+mn-ea"/>
                <a:cs typeface="Times New Roman" panose="02020603050405020304" pitchFamily="18" charset="0"/>
              </a:rPr>
              <a:t>従って、</a:t>
            </a:r>
            <a:r>
              <a:rPr lang="ja-JP" altLang="en-US" sz="1000" u="sng" kern="100" dirty="0">
                <a:solidFill>
                  <a:srgbClr val="FF0000"/>
                </a:solidFill>
                <a:latin typeface="+mn-ea"/>
                <a:cs typeface="Times New Roman" panose="02020603050405020304" pitchFamily="18" charset="0"/>
              </a:rPr>
              <a:t>邦人の救出や保護は自衛隊の任務ではない</a:t>
            </a:r>
            <a:r>
              <a:rPr lang="ja-JP" altLang="en-US" sz="1000" kern="100" dirty="0">
                <a:solidFill>
                  <a:srgbClr val="FF0000"/>
                </a:solidFill>
                <a:latin typeface="+mn-ea"/>
                <a:cs typeface="Times New Roman" panose="02020603050405020304" pitchFamily="18" charset="0"/>
              </a:rPr>
              <a:t>。</a:t>
            </a:r>
            <a:r>
              <a:rPr lang="ja-JP" altLang="en-US" sz="1000" kern="100" dirty="0">
                <a:latin typeface="+mn-ea"/>
                <a:cs typeface="Times New Roman" panose="02020603050405020304" pitchFamily="18" charset="0"/>
              </a:rPr>
              <a:t>しかし、大坪部隊長は「出動は人道的に判断した。</a:t>
            </a:r>
            <a:r>
              <a:rPr lang="ja-JP" altLang="en-US" sz="1000" u="sng" kern="100" dirty="0">
                <a:solidFill>
                  <a:srgbClr val="FF0000"/>
                </a:solidFill>
                <a:latin typeface="+mn-ea"/>
                <a:cs typeface="Times New Roman" panose="02020603050405020304" pitchFamily="18" charset="0"/>
              </a:rPr>
              <a:t>一刻を争う時、官邸に報告し、対応を決めることでいいのか。結局、現場の指揮官が腹をくくるしかない</a:t>
            </a:r>
            <a:r>
              <a:rPr lang="ja-JP" altLang="en-US" sz="1000" kern="100" dirty="0">
                <a:latin typeface="+mn-ea"/>
                <a:cs typeface="Times New Roman" panose="02020603050405020304" pitchFamily="18" charset="0"/>
              </a:rPr>
              <a:t>」という。</a:t>
            </a:r>
          </a:p>
        </p:txBody>
      </p:sp>
      <p:sp>
        <p:nvSpPr>
          <p:cNvPr id="4" name="正方形/長方形 3"/>
          <p:cNvSpPr/>
          <p:nvPr/>
        </p:nvSpPr>
        <p:spPr>
          <a:xfrm>
            <a:off x="240390" y="5580835"/>
            <a:ext cx="9425215" cy="1220847"/>
          </a:xfrm>
          <a:prstGeom prst="rect">
            <a:avLst/>
          </a:prstGeom>
          <a:ln>
            <a:solidFill>
              <a:schemeClr val="tx1"/>
            </a:solidFill>
            <a:prstDash val="dash"/>
          </a:ln>
        </p:spPr>
        <p:txBody>
          <a:bodyPr wrap="square">
            <a:spAutoFit/>
          </a:bodyPr>
          <a:lstStyle/>
          <a:p>
            <a:pPr>
              <a:lnSpc>
                <a:spcPts val="1100"/>
              </a:lnSpc>
            </a:pPr>
            <a:r>
              <a:rPr lang="ja-JP" altLang="en-US" sz="1000" dirty="0" smtClean="0"/>
              <a:t>（参考２）衆・予算委（</a:t>
            </a:r>
            <a:r>
              <a:rPr lang="en-US" altLang="ja-JP" sz="1000" dirty="0" smtClean="0"/>
              <a:t>2015</a:t>
            </a:r>
            <a:r>
              <a:rPr lang="ja-JP" altLang="en-US" sz="1000" dirty="0" smtClean="0"/>
              <a:t>年</a:t>
            </a:r>
            <a:r>
              <a:rPr lang="en-US" altLang="ja-JP" sz="1000" dirty="0" smtClean="0"/>
              <a:t>6</a:t>
            </a:r>
            <a:r>
              <a:rPr lang="ja-JP" altLang="en-US" sz="1000" dirty="0" smtClean="0"/>
              <a:t>月</a:t>
            </a:r>
            <a:r>
              <a:rPr lang="en-US" altLang="ja-JP" sz="1000" dirty="0" smtClean="0"/>
              <a:t>18</a:t>
            </a:r>
            <a:r>
              <a:rPr lang="ja-JP" altLang="en-US" sz="1000" dirty="0" smtClean="0"/>
              <a:t>日）　小野寺五典議員発言</a:t>
            </a:r>
            <a:endParaRPr lang="en-US" altLang="ja-JP" sz="1000" dirty="0" smtClean="0"/>
          </a:p>
          <a:p>
            <a:pPr>
              <a:lnSpc>
                <a:spcPts val="1100"/>
              </a:lnSpc>
            </a:pPr>
            <a:r>
              <a:rPr lang="ja-JP" altLang="en-US" sz="1000" dirty="0" smtClean="0"/>
              <a:t>　現場</a:t>
            </a:r>
            <a:r>
              <a:rPr lang="ja-JP" altLang="en-US" sz="1000" dirty="0"/>
              <a:t>で、同じくある隊員に私は聞きました。このような状況にあった場合、やはり法規を守って、当然この問題について黙って見過ごす、救援要請があってもそれを黙って聞き流す、そのことしかないのか。そのとき答えた隊員の言葉、これもまた同じく悲しいものでありました。</a:t>
            </a:r>
            <a:br>
              <a:rPr lang="ja-JP" altLang="en-US" sz="1000" dirty="0"/>
            </a:br>
            <a:r>
              <a:rPr lang="ja-JP" altLang="en-US" sz="1000" dirty="0"/>
              <a:t>　恐らく、危険とわかっていても、みずからの判断で、例えば情報収集という名目で、この武装集団がある面では攻撃しているところに状況を見に行き、そして 武装集団の攻撃に身をさらすこと、そして我が身が攻撃を受けたことをもって武器を持ってこの武装集団に立ち向かう、そして自分の後ろを振り返ったら、たま たまそこに国連の職員や日本のＮＧＯの人たちがいた、だから、自分の管理下にあるからこの人たちを守れる、恐らくこういうことをとる可能性もあります。</a:t>
            </a:r>
            <a:br>
              <a:rPr lang="ja-JP" altLang="en-US" sz="1000" dirty="0"/>
            </a:br>
            <a:r>
              <a:rPr lang="ja-JP" altLang="en-US" sz="1000" dirty="0"/>
              <a:t>　実際、平成十四年に東ティモールのディリ市において、現地の日本人から自衛隊派遣部隊に救援要請があったときに、自衛隊員は現地視察という名目でそこに 赴き、無事この日本人を救出したこともあります。でも、この事例もそうなんですが、隊員がみずからの判断で、まずみずからが危険にさらされる、このような ことが実は現実にあるわけです。</a:t>
            </a:r>
          </a:p>
        </p:txBody>
      </p:sp>
    </p:spTree>
    <p:extLst>
      <p:ext uri="{BB962C8B-B14F-4D97-AF65-F5344CB8AC3E}">
        <p14:creationId xmlns="" xmlns:p14="http://schemas.microsoft.com/office/powerpoint/2010/main" val="414778832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80</TotalTime>
  <Words>625</Words>
  <Application>Microsoft Office PowerPoint</Application>
  <PresentationFormat>A4 210 x 297 mm</PresentationFormat>
  <Paragraphs>152</Paragraphs>
  <Slides>8</Slides>
  <Notes>0</Notes>
  <HiddenSlides>0</HiddenSlides>
  <MMClips>0</MMClips>
  <ScaleCrop>false</ScaleCrop>
  <HeadingPairs>
    <vt:vector size="4" baseType="variant">
      <vt:variant>
        <vt:lpstr>テーマ</vt:lpstr>
      </vt:variant>
      <vt:variant>
        <vt:i4>1</vt:i4>
      </vt:variant>
      <vt:variant>
        <vt:lpstr>スライド タイトル</vt:lpstr>
      </vt:variant>
      <vt:variant>
        <vt:i4>8</vt:i4>
      </vt:variant>
    </vt:vector>
  </HeadingPairs>
  <TitlesOfParts>
    <vt:vector size="9" baseType="lpstr">
      <vt:lpstr>Office テーマ</vt:lpstr>
      <vt:lpstr>スライド 1</vt:lpstr>
      <vt:lpstr>スライド 2</vt:lpstr>
      <vt:lpstr>スライド 3</vt:lpstr>
      <vt:lpstr>スライド 4</vt:lpstr>
      <vt:lpstr>スライド 5</vt:lpstr>
      <vt:lpstr>スライド 6</vt:lpstr>
      <vt:lpstr>スライド 7</vt:lpstr>
      <vt:lpstr>スライド 8</vt:lpstr>
    </vt:vector>
  </TitlesOfParts>
  <Company>内閣府</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鷲野 智（国家安全保障局）</dc:creator>
  <cp:lastModifiedBy>自由民主党本部</cp:lastModifiedBy>
  <cp:revision>17</cp:revision>
  <cp:lastPrinted>2015-07-06T07:33:02Z</cp:lastPrinted>
  <dcterms:created xsi:type="dcterms:W3CDTF">2015-07-06T06:06:22Z</dcterms:created>
  <dcterms:modified xsi:type="dcterms:W3CDTF">2015-07-10T07:42:57Z</dcterms:modified>
</cp:coreProperties>
</file>