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04" r:id="rId1"/>
  </p:sldMasterIdLst>
  <p:notesMasterIdLst>
    <p:notesMasterId r:id="rId6"/>
  </p:notesMasterIdLst>
  <p:sldIdLst>
    <p:sldId id="328" r:id="rId2"/>
    <p:sldId id="301" r:id="rId3"/>
    <p:sldId id="333" r:id="rId4"/>
    <p:sldId id="330" r:id="rId5"/>
  </p:sldIdLst>
  <p:sldSz cx="9144000" cy="6858000" type="screen4x3"/>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9BD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3" autoAdjust="0"/>
    <p:restoredTop sz="94660"/>
  </p:normalViewPr>
  <p:slideViewPr>
    <p:cSldViewPr snapToGrid="0">
      <p:cViewPr varScale="1">
        <p:scale>
          <a:sx n="79" d="100"/>
          <a:sy n="79" d="100"/>
        </p:scale>
        <p:origin x="-78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5"/>
            <a:ext cx="4307047" cy="720918"/>
          </a:xfrm>
          <a:prstGeom prst="rect">
            <a:avLst/>
          </a:prstGeom>
        </p:spPr>
        <p:txBody>
          <a:bodyPr vert="horz" lIns="132694" tIns="66344" rIns="132694" bIns="66344" rtlCol="0"/>
          <a:lstStyle>
            <a:lvl1pPr algn="l">
              <a:defRPr sz="1800"/>
            </a:lvl1pPr>
          </a:lstStyle>
          <a:p>
            <a:endParaRPr kumimoji="1" lang="ja-JP" altLang="en-US"/>
          </a:p>
        </p:txBody>
      </p:sp>
      <p:sp>
        <p:nvSpPr>
          <p:cNvPr id="3" name="日付プレースホルダー 2"/>
          <p:cNvSpPr>
            <a:spLocks noGrp="1"/>
          </p:cNvSpPr>
          <p:nvPr>
            <p:ph type="dt" idx="1"/>
          </p:nvPr>
        </p:nvSpPr>
        <p:spPr>
          <a:xfrm>
            <a:off x="5629996" y="5"/>
            <a:ext cx="4307047" cy="720918"/>
          </a:xfrm>
          <a:prstGeom prst="rect">
            <a:avLst/>
          </a:prstGeom>
        </p:spPr>
        <p:txBody>
          <a:bodyPr vert="horz" lIns="132694" tIns="66344" rIns="132694" bIns="66344" rtlCol="0"/>
          <a:lstStyle>
            <a:lvl1pPr algn="r">
              <a:defRPr sz="1800"/>
            </a:lvl1pPr>
          </a:lstStyle>
          <a:p>
            <a:fld id="{34E1B058-134C-44E3-9FB9-512B4C190F47}" type="datetimeFigureOut">
              <a:rPr kumimoji="1" lang="ja-JP" altLang="en-US" smtClean="0"/>
              <a:pPr/>
              <a:t>2015/7/8</a:t>
            </a:fld>
            <a:endParaRPr kumimoji="1" lang="ja-JP" altLang="en-US"/>
          </a:p>
        </p:txBody>
      </p:sp>
      <p:sp>
        <p:nvSpPr>
          <p:cNvPr id="4" name="スライド イメージ プレースホルダー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694" tIns="66344" rIns="132694" bIns="66344" rtlCol="0" anchor="ctr"/>
          <a:lstStyle/>
          <a:p>
            <a:endParaRPr lang="ja-JP" altLang="en-US"/>
          </a:p>
        </p:txBody>
      </p:sp>
      <p:sp>
        <p:nvSpPr>
          <p:cNvPr id="5" name="ノート プレースホルダー 4"/>
          <p:cNvSpPr>
            <a:spLocks noGrp="1"/>
          </p:cNvSpPr>
          <p:nvPr>
            <p:ph type="body" sz="quarter" idx="3"/>
          </p:nvPr>
        </p:nvSpPr>
        <p:spPr>
          <a:xfrm>
            <a:off x="993935" y="6914824"/>
            <a:ext cx="7951470" cy="5657581"/>
          </a:xfrm>
          <a:prstGeom prst="rect">
            <a:avLst/>
          </a:prstGeom>
        </p:spPr>
        <p:txBody>
          <a:bodyPr vert="horz" lIns="132694" tIns="66344" rIns="132694" bIns="663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13647548"/>
            <a:ext cx="4307047" cy="720917"/>
          </a:xfrm>
          <a:prstGeom prst="rect">
            <a:avLst/>
          </a:prstGeom>
        </p:spPr>
        <p:txBody>
          <a:bodyPr vert="horz" lIns="132694" tIns="66344" rIns="132694" bIns="66344"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629996" y="13647548"/>
            <a:ext cx="4307047" cy="720917"/>
          </a:xfrm>
          <a:prstGeom prst="rect">
            <a:avLst/>
          </a:prstGeom>
        </p:spPr>
        <p:txBody>
          <a:bodyPr vert="horz" lIns="132694" tIns="66344" rIns="132694" bIns="66344" rtlCol="0" anchor="b"/>
          <a:lstStyle>
            <a:lvl1pPr algn="r">
              <a:defRPr sz="1800"/>
            </a:lvl1pPr>
          </a:lstStyle>
          <a:p>
            <a:fld id="{F667817C-7479-443F-ACF4-B3CA9463C8EE}" type="slidenum">
              <a:rPr kumimoji="1" lang="ja-JP" altLang="en-US" smtClean="0"/>
              <a:pPr/>
              <a:t>&lt;#&gt;</a:t>
            </a:fld>
            <a:endParaRPr kumimoji="1" lang="ja-JP" altLang="en-US"/>
          </a:p>
        </p:txBody>
      </p:sp>
    </p:spTree>
    <p:extLst>
      <p:ext uri="{BB962C8B-B14F-4D97-AF65-F5344CB8AC3E}">
        <p14:creationId xmlns:p14="http://schemas.microsoft.com/office/powerpoint/2010/main" xmlns="" val="24364642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lvl1pPr eaLnBrk="0" hangingPunct="0">
              <a:defRPr kumimoji="1">
                <a:solidFill>
                  <a:schemeClr val="tx1"/>
                </a:solidFill>
                <a:latin typeface="Arial" pitchFamily="34" charset="0"/>
                <a:ea typeface="ＭＳ Ｐゴシック" pitchFamily="50" charset="-128"/>
              </a:defRPr>
            </a:lvl1pPr>
            <a:lvl2pPr marL="1068827" indent="-411087" eaLnBrk="0" hangingPunct="0">
              <a:defRPr kumimoji="1">
                <a:solidFill>
                  <a:schemeClr val="tx1"/>
                </a:solidFill>
                <a:latin typeface="Arial" pitchFamily="34" charset="0"/>
                <a:ea typeface="ＭＳ Ｐゴシック" pitchFamily="50" charset="-128"/>
              </a:defRPr>
            </a:lvl2pPr>
            <a:lvl3pPr marL="1644351" indent="-328871" eaLnBrk="0" hangingPunct="0">
              <a:defRPr kumimoji="1">
                <a:solidFill>
                  <a:schemeClr val="tx1"/>
                </a:solidFill>
                <a:latin typeface="Arial" pitchFamily="34" charset="0"/>
                <a:ea typeface="ＭＳ Ｐゴシック" pitchFamily="50" charset="-128"/>
              </a:defRPr>
            </a:lvl3pPr>
            <a:lvl4pPr marL="2302089" indent="-328871" eaLnBrk="0" hangingPunct="0">
              <a:defRPr kumimoji="1">
                <a:solidFill>
                  <a:schemeClr val="tx1"/>
                </a:solidFill>
                <a:latin typeface="Arial" pitchFamily="34" charset="0"/>
                <a:ea typeface="ＭＳ Ｐゴシック" pitchFamily="50" charset="-128"/>
              </a:defRPr>
            </a:lvl4pPr>
            <a:lvl5pPr marL="2959832" indent="-328871" eaLnBrk="0" hangingPunct="0">
              <a:defRPr kumimoji="1">
                <a:solidFill>
                  <a:schemeClr val="tx1"/>
                </a:solidFill>
                <a:latin typeface="Arial" pitchFamily="34" charset="0"/>
                <a:ea typeface="ＭＳ Ｐゴシック" pitchFamily="50" charset="-128"/>
              </a:defRPr>
            </a:lvl5pPr>
            <a:lvl6pPr marL="3617571" indent="-328871"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4275310" indent="-328871"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4933051" indent="-328871"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5590792" indent="-328871"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654D3CCA-45C9-448D-84BC-F6C873FD9256}" type="slidenum">
              <a:rPr lang="en-US" altLang="ja-JP" smtClean="0">
                <a:solidFill>
                  <a:srgbClr val="000000"/>
                </a:solidFill>
              </a:rPr>
              <a:pPr eaLnBrk="1" hangingPunct="1"/>
              <a:t>0</a:t>
            </a:fld>
            <a:endParaRPr lang="en-US" altLang="ja-JP" smtClean="0">
              <a:solidFill>
                <a:srgbClr val="000000"/>
              </a:solidFill>
            </a:endParaRPr>
          </a:p>
        </p:txBody>
      </p:sp>
      <p:sp>
        <p:nvSpPr>
          <p:cNvPr id="269315" name="Rectangle 2"/>
          <p:cNvSpPr>
            <a:spLocks noGrp="1" noRot="1" noChangeAspect="1" noChangeArrowheads="1" noTextEdit="1"/>
          </p:cNvSpPr>
          <p:nvPr>
            <p:ph type="sldImg"/>
          </p:nvPr>
        </p:nvSpPr>
        <p:spPr>
          <a:xfrm>
            <a:off x="1330325" y="1065213"/>
            <a:ext cx="7075488" cy="5307012"/>
          </a:xfrm>
          <a:ln/>
        </p:spPr>
      </p:sp>
      <p:sp>
        <p:nvSpPr>
          <p:cNvPr id="269316" name="Rectangle 3"/>
          <p:cNvSpPr>
            <a:spLocks noGrp="1" noChangeArrowheads="1"/>
          </p:cNvSpPr>
          <p:nvPr>
            <p:ph type="body" idx="1"/>
          </p:nvPr>
        </p:nvSpPr>
        <p:spPr>
          <a:xfrm>
            <a:off x="972499" y="6724816"/>
            <a:ext cx="7786832" cy="6369440"/>
          </a:xfrm>
          <a:noFill/>
        </p:spPr>
        <p:txBody>
          <a:bodyPr/>
          <a:lstStyle/>
          <a:p>
            <a:pPr eaLnBrk="1" hangingPunct="1"/>
            <a:endParaRPr lang="ja-JP" altLang="ja-JP" dirty="0" smtClean="0">
              <a:latin typeface="Arial" pitchFamily="34" charset="0"/>
            </a:endParaRPr>
          </a:p>
        </p:txBody>
      </p:sp>
    </p:spTree>
    <p:extLst>
      <p:ext uri="{BB962C8B-B14F-4D97-AF65-F5344CB8AC3E}">
        <p14:creationId xmlns:p14="http://schemas.microsoft.com/office/powerpoint/2010/main" xmlns="" val="3979156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45733" indent="0" algn="ctr">
              <a:buNone/>
              <a:defRPr>
                <a:solidFill>
                  <a:schemeClr val="tx1">
                    <a:tint val="75000"/>
                  </a:schemeClr>
                </a:solidFill>
              </a:defRPr>
            </a:lvl2pPr>
            <a:lvl3pPr marL="891466" indent="0" algn="ctr">
              <a:buNone/>
              <a:defRPr>
                <a:solidFill>
                  <a:schemeClr val="tx1">
                    <a:tint val="75000"/>
                  </a:schemeClr>
                </a:solidFill>
              </a:defRPr>
            </a:lvl3pPr>
            <a:lvl4pPr marL="1337199" indent="0" algn="ctr">
              <a:buNone/>
              <a:defRPr>
                <a:solidFill>
                  <a:schemeClr val="tx1">
                    <a:tint val="75000"/>
                  </a:schemeClr>
                </a:solidFill>
              </a:defRPr>
            </a:lvl4pPr>
            <a:lvl5pPr marL="1782932" indent="0" algn="ctr">
              <a:buNone/>
              <a:defRPr>
                <a:solidFill>
                  <a:schemeClr val="tx1">
                    <a:tint val="75000"/>
                  </a:schemeClr>
                </a:solidFill>
              </a:defRPr>
            </a:lvl5pPr>
            <a:lvl6pPr marL="2228666" indent="0" algn="ctr">
              <a:buNone/>
              <a:defRPr>
                <a:solidFill>
                  <a:schemeClr val="tx1">
                    <a:tint val="75000"/>
                  </a:schemeClr>
                </a:solidFill>
              </a:defRPr>
            </a:lvl6pPr>
            <a:lvl7pPr marL="2674399" indent="0" algn="ctr">
              <a:buNone/>
              <a:defRPr>
                <a:solidFill>
                  <a:schemeClr val="tx1">
                    <a:tint val="75000"/>
                  </a:schemeClr>
                </a:solidFill>
              </a:defRPr>
            </a:lvl7pPr>
            <a:lvl8pPr marL="3120132" indent="0" algn="ctr">
              <a:buNone/>
              <a:defRPr>
                <a:solidFill>
                  <a:schemeClr val="tx1">
                    <a:tint val="75000"/>
                  </a:schemeClr>
                </a:solidFill>
              </a:defRPr>
            </a:lvl8pPr>
            <a:lvl9pPr marL="3565865"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43B3E4D-6561-4ABE-B39E-2504962B230B}"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1594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8183A6-1C6A-463F-8B13-1DF7A80BB249}"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24676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1"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3C5223-2661-4BFA-AAE8-1DC3F2785741}"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54411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30EEA0B-7E1F-4C5D-9F41-EAF6182F2014}"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1913519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3"/>
            <a:ext cx="7772400" cy="1362075"/>
          </a:xfrm>
        </p:spPr>
        <p:txBody>
          <a:bodyPr anchor="t"/>
          <a:lstStyle>
            <a:lvl1pPr algn="l">
              <a:defRPr sz="3908"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6"/>
            <a:ext cx="7772400" cy="1500187"/>
          </a:xfrm>
        </p:spPr>
        <p:txBody>
          <a:bodyPr anchor="b"/>
          <a:lstStyle>
            <a:lvl1pPr marL="0" indent="0">
              <a:buNone/>
              <a:defRPr sz="1954">
                <a:solidFill>
                  <a:schemeClr val="tx1">
                    <a:tint val="75000"/>
                  </a:schemeClr>
                </a:solidFill>
              </a:defRPr>
            </a:lvl1pPr>
            <a:lvl2pPr marL="445733" indent="0">
              <a:buNone/>
              <a:defRPr sz="1745">
                <a:solidFill>
                  <a:schemeClr val="tx1">
                    <a:tint val="75000"/>
                  </a:schemeClr>
                </a:solidFill>
              </a:defRPr>
            </a:lvl2pPr>
            <a:lvl3pPr marL="891466" indent="0">
              <a:buNone/>
              <a:defRPr sz="1535">
                <a:solidFill>
                  <a:schemeClr val="tx1">
                    <a:tint val="75000"/>
                  </a:schemeClr>
                </a:solidFill>
              </a:defRPr>
            </a:lvl3pPr>
            <a:lvl4pPr marL="1337199" indent="0">
              <a:buNone/>
              <a:defRPr sz="1396">
                <a:solidFill>
                  <a:schemeClr val="tx1">
                    <a:tint val="75000"/>
                  </a:schemeClr>
                </a:solidFill>
              </a:defRPr>
            </a:lvl4pPr>
            <a:lvl5pPr marL="1782932" indent="0">
              <a:buNone/>
              <a:defRPr sz="1396">
                <a:solidFill>
                  <a:schemeClr val="tx1">
                    <a:tint val="75000"/>
                  </a:schemeClr>
                </a:solidFill>
              </a:defRPr>
            </a:lvl5pPr>
            <a:lvl6pPr marL="2228666" indent="0">
              <a:buNone/>
              <a:defRPr sz="1396">
                <a:solidFill>
                  <a:schemeClr val="tx1">
                    <a:tint val="75000"/>
                  </a:schemeClr>
                </a:solidFill>
              </a:defRPr>
            </a:lvl6pPr>
            <a:lvl7pPr marL="2674399" indent="0">
              <a:buNone/>
              <a:defRPr sz="1396">
                <a:solidFill>
                  <a:schemeClr val="tx1">
                    <a:tint val="75000"/>
                  </a:schemeClr>
                </a:solidFill>
              </a:defRPr>
            </a:lvl7pPr>
            <a:lvl8pPr marL="3120132" indent="0">
              <a:buNone/>
              <a:defRPr sz="1396">
                <a:solidFill>
                  <a:schemeClr val="tx1">
                    <a:tint val="75000"/>
                  </a:schemeClr>
                </a:solidFill>
              </a:defRPr>
            </a:lvl8pPr>
            <a:lvl9pPr marL="3565865" indent="0">
              <a:buNone/>
              <a:defRPr sz="1396">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BC6BB9F-85F8-420E-A7BB-607468149538}"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83444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3"/>
            <a:ext cx="4038600" cy="4525963"/>
          </a:xfrm>
        </p:spPr>
        <p:txBody>
          <a:bodyPr/>
          <a:lstStyle>
            <a:lvl1pPr>
              <a:defRPr sz="2721"/>
            </a:lvl1pPr>
            <a:lvl2pPr>
              <a:defRPr sz="2373"/>
            </a:lvl2pPr>
            <a:lvl3pPr>
              <a:defRPr sz="1954"/>
            </a:lvl3pPr>
            <a:lvl4pPr>
              <a:defRPr sz="1745"/>
            </a:lvl4pPr>
            <a:lvl5pPr>
              <a:defRPr sz="1745"/>
            </a:lvl5pPr>
            <a:lvl6pPr>
              <a:defRPr sz="1745"/>
            </a:lvl6pPr>
            <a:lvl7pPr>
              <a:defRPr sz="1745"/>
            </a:lvl7pPr>
            <a:lvl8pPr>
              <a:defRPr sz="1745"/>
            </a:lvl8pPr>
            <a:lvl9pPr>
              <a:defRPr sz="1745"/>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3"/>
            <a:ext cx="4038600" cy="4525963"/>
          </a:xfrm>
        </p:spPr>
        <p:txBody>
          <a:bodyPr/>
          <a:lstStyle>
            <a:lvl1pPr>
              <a:defRPr sz="2721"/>
            </a:lvl1pPr>
            <a:lvl2pPr>
              <a:defRPr sz="2373"/>
            </a:lvl2pPr>
            <a:lvl3pPr>
              <a:defRPr sz="1954"/>
            </a:lvl3pPr>
            <a:lvl4pPr>
              <a:defRPr sz="1745"/>
            </a:lvl4pPr>
            <a:lvl5pPr>
              <a:defRPr sz="1745"/>
            </a:lvl5pPr>
            <a:lvl6pPr>
              <a:defRPr sz="1745"/>
            </a:lvl6pPr>
            <a:lvl7pPr>
              <a:defRPr sz="1745"/>
            </a:lvl7pPr>
            <a:lvl8pPr>
              <a:defRPr sz="1745"/>
            </a:lvl8pPr>
            <a:lvl9pPr>
              <a:defRPr sz="1745"/>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2DE0AAF-47F7-4196-846E-200D6A7D78E6}"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70711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373" b="1"/>
            </a:lvl1pPr>
            <a:lvl2pPr marL="445733" indent="0">
              <a:buNone/>
              <a:defRPr sz="1954" b="1"/>
            </a:lvl2pPr>
            <a:lvl3pPr marL="891466" indent="0">
              <a:buNone/>
              <a:defRPr sz="1745" b="1"/>
            </a:lvl3pPr>
            <a:lvl4pPr marL="1337199" indent="0">
              <a:buNone/>
              <a:defRPr sz="1535" b="1"/>
            </a:lvl4pPr>
            <a:lvl5pPr marL="1782932" indent="0">
              <a:buNone/>
              <a:defRPr sz="1535" b="1"/>
            </a:lvl5pPr>
            <a:lvl6pPr marL="2228666" indent="0">
              <a:buNone/>
              <a:defRPr sz="1535" b="1"/>
            </a:lvl6pPr>
            <a:lvl7pPr marL="2674399" indent="0">
              <a:buNone/>
              <a:defRPr sz="1535" b="1"/>
            </a:lvl7pPr>
            <a:lvl8pPr marL="3120132" indent="0">
              <a:buNone/>
              <a:defRPr sz="1535" b="1"/>
            </a:lvl8pPr>
            <a:lvl9pPr marL="3565865" indent="0">
              <a:buNone/>
              <a:defRPr sz="1535"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373"/>
            </a:lvl1pPr>
            <a:lvl2pPr>
              <a:defRPr sz="1954"/>
            </a:lvl2pPr>
            <a:lvl3pPr>
              <a:defRPr sz="1745"/>
            </a:lvl3pPr>
            <a:lvl4pPr>
              <a:defRPr sz="1535"/>
            </a:lvl4pPr>
            <a:lvl5pPr>
              <a:defRPr sz="1535"/>
            </a:lvl5pPr>
            <a:lvl6pPr>
              <a:defRPr sz="1535"/>
            </a:lvl6pPr>
            <a:lvl7pPr>
              <a:defRPr sz="1535"/>
            </a:lvl7pPr>
            <a:lvl8pPr>
              <a:defRPr sz="1535"/>
            </a:lvl8pPr>
            <a:lvl9pPr>
              <a:defRPr sz="1535"/>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8" y="1535113"/>
            <a:ext cx="4041775" cy="639762"/>
          </a:xfrm>
        </p:spPr>
        <p:txBody>
          <a:bodyPr anchor="b"/>
          <a:lstStyle>
            <a:lvl1pPr marL="0" indent="0">
              <a:buNone/>
              <a:defRPr sz="2373" b="1"/>
            </a:lvl1pPr>
            <a:lvl2pPr marL="445733" indent="0">
              <a:buNone/>
              <a:defRPr sz="1954" b="1"/>
            </a:lvl2pPr>
            <a:lvl3pPr marL="891466" indent="0">
              <a:buNone/>
              <a:defRPr sz="1745" b="1"/>
            </a:lvl3pPr>
            <a:lvl4pPr marL="1337199" indent="0">
              <a:buNone/>
              <a:defRPr sz="1535" b="1"/>
            </a:lvl4pPr>
            <a:lvl5pPr marL="1782932" indent="0">
              <a:buNone/>
              <a:defRPr sz="1535" b="1"/>
            </a:lvl5pPr>
            <a:lvl6pPr marL="2228666" indent="0">
              <a:buNone/>
              <a:defRPr sz="1535" b="1"/>
            </a:lvl6pPr>
            <a:lvl7pPr marL="2674399" indent="0">
              <a:buNone/>
              <a:defRPr sz="1535" b="1"/>
            </a:lvl7pPr>
            <a:lvl8pPr marL="3120132" indent="0">
              <a:buNone/>
              <a:defRPr sz="1535" b="1"/>
            </a:lvl8pPr>
            <a:lvl9pPr marL="3565865" indent="0">
              <a:buNone/>
              <a:defRPr sz="1535"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8" y="2174875"/>
            <a:ext cx="4041775" cy="3951288"/>
          </a:xfrm>
        </p:spPr>
        <p:txBody>
          <a:bodyPr/>
          <a:lstStyle>
            <a:lvl1pPr>
              <a:defRPr sz="2373"/>
            </a:lvl1pPr>
            <a:lvl2pPr>
              <a:defRPr sz="1954"/>
            </a:lvl2pPr>
            <a:lvl3pPr>
              <a:defRPr sz="1745"/>
            </a:lvl3pPr>
            <a:lvl4pPr>
              <a:defRPr sz="1535"/>
            </a:lvl4pPr>
            <a:lvl5pPr>
              <a:defRPr sz="1535"/>
            </a:lvl5pPr>
            <a:lvl6pPr>
              <a:defRPr sz="1535"/>
            </a:lvl6pPr>
            <a:lvl7pPr>
              <a:defRPr sz="1535"/>
            </a:lvl7pPr>
            <a:lvl8pPr>
              <a:defRPr sz="1535"/>
            </a:lvl8pPr>
            <a:lvl9pPr>
              <a:defRPr sz="1535"/>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8432B76-5271-4D7F-9386-9D9E743C7062}"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04534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FABF62D-6D01-4C29-BBC6-5D851EF5D2C0}"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80481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673F182-8B11-4F90-8F24-EED165703B0C}"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a:xfrm>
            <a:off x="7117976" y="6579256"/>
            <a:ext cx="2133600" cy="365125"/>
          </a:xfrm>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12012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73051"/>
            <a:ext cx="3008313" cy="1162050"/>
          </a:xfrm>
        </p:spPr>
        <p:txBody>
          <a:bodyPr anchor="b"/>
          <a:lstStyle>
            <a:lvl1pPr algn="l">
              <a:defRPr sz="1954"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1"/>
            <a:ext cx="5111750" cy="5853113"/>
          </a:xfrm>
        </p:spPr>
        <p:txBody>
          <a:bodyPr/>
          <a:lstStyle>
            <a:lvl1pPr>
              <a:defRPr sz="3140"/>
            </a:lvl1pPr>
            <a:lvl2pPr>
              <a:defRPr sz="2721"/>
            </a:lvl2pPr>
            <a:lvl3pPr>
              <a:defRPr sz="2373"/>
            </a:lvl3pPr>
            <a:lvl4pPr>
              <a:defRPr sz="1954"/>
            </a:lvl4pPr>
            <a:lvl5pPr>
              <a:defRPr sz="1954"/>
            </a:lvl5pPr>
            <a:lvl6pPr>
              <a:defRPr sz="1954"/>
            </a:lvl6pPr>
            <a:lvl7pPr>
              <a:defRPr sz="1954"/>
            </a:lvl7pPr>
            <a:lvl8pPr>
              <a:defRPr sz="1954"/>
            </a:lvl8pPr>
            <a:lvl9pPr>
              <a:defRPr sz="1954"/>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3" y="1435100"/>
            <a:ext cx="3008313" cy="4691063"/>
          </a:xfrm>
        </p:spPr>
        <p:txBody>
          <a:bodyPr/>
          <a:lstStyle>
            <a:lvl1pPr marL="0" indent="0">
              <a:buNone/>
              <a:defRPr sz="1396"/>
            </a:lvl1pPr>
            <a:lvl2pPr marL="445733" indent="0">
              <a:buNone/>
              <a:defRPr sz="1186"/>
            </a:lvl2pPr>
            <a:lvl3pPr marL="891466" indent="0">
              <a:buNone/>
              <a:defRPr sz="977"/>
            </a:lvl3pPr>
            <a:lvl4pPr marL="1337199" indent="0">
              <a:buNone/>
              <a:defRPr sz="907"/>
            </a:lvl4pPr>
            <a:lvl5pPr marL="1782932" indent="0">
              <a:buNone/>
              <a:defRPr sz="907"/>
            </a:lvl5pPr>
            <a:lvl6pPr marL="2228666" indent="0">
              <a:buNone/>
              <a:defRPr sz="907"/>
            </a:lvl6pPr>
            <a:lvl7pPr marL="2674399" indent="0">
              <a:buNone/>
              <a:defRPr sz="907"/>
            </a:lvl7pPr>
            <a:lvl8pPr marL="3120132" indent="0">
              <a:buNone/>
              <a:defRPr sz="907"/>
            </a:lvl8pPr>
            <a:lvl9pPr marL="3565865" indent="0">
              <a:buNone/>
              <a:defRPr sz="907"/>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064A30A-A0CA-43B6-915E-71CB0C9ED03B}"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42634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954"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6"/>
            <a:ext cx="5486400" cy="4114800"/>
          </a:xfrm>
        </p:spPr>
        <p:txBody>
          <a:bodyPr/>
          <a:lstStyle>
            <a:lvl1pPr marL="0" indent="0">
              <a:buNone/>
              <a:defRPr sz="3140"/>
            </a:lvl1pPr>
            <a:lvl2pPr marL="445733" indent="0">
              <a:buNone/>
              <a:defRPr sz="2721"/>
            </a:lvl2pPr>
            <a:lvl3pPr marL="891466" indent="0">
              <a:buNone/>
              <a:defRPr sz="2373"/>
            </a:lvl3pPr>
            <a:lvl4pPr marL="1337199" indent="0">
              <a:buNone/>
              <a:defRPr sz="1954"/>
            </a:lvl4pPr>
            <a:lvl5pPr marL="1782932" indent="0">
              <a:buNone/>
              <a:defRPr sz="1954"/>
            </a:lvl5pPr>
            <a:lvl6pPr marL="2228666" indent="0">
              <a:buNone/>
              <a:defRPr sz="1954"/>
            </a:lvl6pPr>
            <a:lvl7pPr marL="2674399" indent="0">
              <a:buNone/>
              <a:defRPr sz="1954"/>
            </a:lvl7pPr>
            <a:lvl8pPr marL="3120132" indent="0">
              <a:buNone/>
              <a:defRPr sz="1954"/>
            </a:lvl8pPr>
            <a:lvl9pPr marL="3565865" indent="0">
              <a:buNone/>
              <a:defRPr sz="1954"/>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396"/>
            </a:lvl1pPr>
            <a:lvl2pPr marL="445733" indent="0">
              <a:buNone/>
              <a:defRPr sz="1186"/>
            </a:lvl2pPr>
            <a:lvl3pPr marL="891466" indent="0">
              <a:buNone/>
              <a:defRPr sz="977"/>
            </a:lvl3pPr>
            <a:lvl4pPr marL="1337199" indent="0">
              <a:buNone/>
              <a:defRPr sz="907"/>
            </a:lvl4pPr>
            <a:lvl5pPr marL="1782932" indent="0">
              <a:buNone/>
              <a:defRPr sz="907"/>
            </a:lvl5pPr>
            <a:lvl6pPr marL="2228666" indent="0">
              <a:buNone/>
              <a:defRPr sz="907"/>
            </a:lvl6pPr>
            <a:lvl7pPr marL="2674399" indent="0">
              <a:buNone/>
              <a:defRPr sz="907"/>
            </a:lvl7pPr>
            <a:lvl8pPr marL="3120132" indent="0">
              <a:buNone/>
              <a:defRPr sz="907"/>
            </a:lvl8pPr>
            <a:lvl9pPr marL="3565865" indent="0">
              <a:buNone/>
              <a:defRPr sz="907"/>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EC8A5E0-6194-47D5-AB53-824BE2ACCCC2}" type="datetime1">
              <a:rPr lang="ja-JP" altLang="en-US" smtClean="0">
                <a:solidFill>
                  <a:prstClr val="black">
                    <a:tint val="75000"/>
                  </a:prstClr>
                </a:solidFill>
              </a:rPr>
              <a:pPr/>
              <a:t>2015/7/8</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08DA992-4DF9-4176-ADCC-23C2F6B6DD55}"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33996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127754" tIns="63877" rIns="127754" bIns="6387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3"/>
            <a:ext cx="8229600" cy="4525963"/>
          </a:xfrm>
          <a:prstGeom prst="rect">
            <a:avLst/>
          </a:prstGeom>
        </p:spPr>
        <p:txBody>
          <a:bodyPr vert="horz" lIns="127754" tIns="63877" rIns="127754" bIns="6387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3"/>
            <a:ext cx="2133600" cy="365125"/>
          </a:xfrm>
          <a:prstGeom prst="rect">
            <a:avLst/>
          </a:prstGeom>
        </p:spPr>
        <p:txBody>
          <a:bodyPr vert="horz" lIns="127754" tIns="63877" rIns="127754" bIns="63877" rtlCol="0" anchor="ctr"/>
          <a:lstStyle>
            <a:lvl1pPr algn="l">
              <a:defRPr sz="1186">
                <a:solidFill>
                  <a:schemeClr val="tx1">
                    <a:tint val="75000"/>
                  </a:schemeClr>
                </a:solidFill>
              </a:defRPr>
            </a:lvl1pPr>
          </a:lstStyle>
          <a:p>
            <a:pPr defTabSz="891466"/>
            <a:fld id="{E5A8DEDB-C4FA-4E6F-9E51-FDDF9AEFC10A}" type="datetime1">
              <a:rPr lang="ja-JP" altLang="en-US" smtClean="0">
                <a:solidFill>
                  <a:prstClr val="black">
                    <a:tint val="75000"/>
                  </a:prstClr>
                </a:solidFill>
              </a:rPr>
              <a:pPr defTabSz="891466"/>
              <a:t>2015/7/8</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3"/>
            <a:ext cx="2895600" cy="365125"/>
          </a:xfrm>
          <a:prstGeom prst="rect">
            <a:avLst/>
          </a:prstGeom>
        </p:spPr>
        <p:txBody>
          <a:bodyPr vert="horz" lIns="127754" tIns="63877" rIns="127754" bIns="63877" rtlCol="0" anchor="ctr"/>
          <a:lstStyle>
            <a:lvl1pPr algn="ctr">
              <a:defRPr sz="1186">
                <a:solidFill>
                  <a:schemeClr val="tx1">
                    <a:tint val="75000"/>
                  </a:schemeClr>
                </a:solidFill>
              </a:defRPr>
            </a:lvl1pPr>
          </a:lstStyle>
          <a:p>
            <a:pPr defTabSz="891466"/>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3"/>
            <a:ext cx="2133600" cy="365125"/>
          </a:xfrm>
          <a:prstGeom prst="rect">
            <a:avLst/>
          </a:prstGeom>
        </p:spPr>
        <p:txBody>
          <a:bodyPr vert="horz" lIns="127754" tIns="63877" rIns="127754" bIns="63877" rtlCol="0" anchor="ctr"/>
          <a:lstStyle>
            <a:lvl1pPr algn="r">
              <a:defRPr sz="1186">
                <a:solidFill>
                  <a:schemeClr val="tx1">
                    <a:tint val="75000"/>
                  </a:schemeClr>
                </a:solidFill>
              </a:defRPr>
            </a:lvl1pPr>
          </a:lstStyle>
          <a:p>
            <a:pPr defTabSz="891466"/>
            <a:fld id="{508DA992-4DF9-4176-ADCC-23C2F6B6DD55}" type="slidenum">
              <a:rPr lang="ja-JP" altLang="en-US" smtClean="0">
                <a:solidFill>
                  <a:prstClr val="black">
                    <a:tint val="75000"/>
                  </a:prstClr>
                </a:solidFill>
              </a:rPr>
              <a:pPr defTabSz="891466"/>
              <a:t>&lt;#&gt;</a:t>
            </a:fld>
            <a:endParaRPr lang="ja-JP" altLang="en-US">
              <a:solidFill>
                <a:prstClr val="black">
                  <a:tint val="75000"/>
                </a:prstClr>
              </a:solidFill>
            </a:endParaRPr>
          </a:p>
        </p:txBody>
      </p:sp>
    </p:spTree>
    <p:extLst>
      <p:ext uri="{BB962C8B-B14F-4D97-AF65-F5344CB8AC3E}">
        <p14:creationId xmlns:p14="http://schemas.microsoft.com/office/powerpoint/2010/main" xmlns="" val="338524434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defTabSz="891466" rtl="0" eaLnBrk="1" latinLnBrk="0" hangingPunct="1">
        <a:spcBef>
          <a:spcPct val="0"/>
        </a:spcBef>
        <a:buNone/>
        <a:defRPr kumimoji="1" sz="4257" kern="1200">
          <a:solidFill>
            <a:schemeClr val="tx1"/>
          </a:solidFill>
          <a:latin typeface="+mj-lt"/>
          <a:ea typeface="+mj-ea"/>
          <a:cs typeface="+mj-cs"/>
        </a:defRPr>
      </a:lvl1pPr>
    </p:titleStyle>
    <p:bodyStyle>
      <a:lvl1pPr marL="334301" indent="-334301" algn="l" defTabSz="891466" rtl="0" eaLnBrk="1" latinLnBrk="0" hangingPunct="1">
        <a:spcBef>
          <a:spcPct val="20000"/>
        </a:spcBef>
        <a:buFont typeface="Arial" pitchFamily="34" charset="0"/>
        <a:buChar char="•"/>
        <a:defRPr kumimoji="1" sz="3140" kern="1200">
          <a:solidFill>
            <a:schemeClr val="tx1"/>
          </a:solidFill>
          <a:latin typeface="+mn-lt"/>
          <a:ea typeface="+mn-ea"/>
          <a:cs typeface="+mn-cs"/>
        </a:defRPr>
      </a:lvl1pPr>
      <a:lvl2pPr marL="724316" indent="-278583" algn="l" defTabSz="891466" rtl="0" eaLnBrk="1" latinLnBrk="0" hangingPunct="1">
        <a:spcBef>
          <a:spcPct val="20000"/>
        </a:spcBef>
        <a:buFont typeface="Arial" pitchFamily="34" charset="0"/>
        <a:buChar char="–"/>
        <a:defRPr kumimoji="1" sz="2721" kern="1200">
          <a:solidFill>
            <a:schemeClr val="tx1"/>
          </a:solidFill>
          <a:latin typeface="+mn-lt"/>
          <a:ea typeface="+mn-ea"/>
          <a:cs typeface="+mn-cs"/>
        </a:defRPr>
      </a:lvl2pPr>
      <a:lvl3pPr marL="1114334" indent="-222868" algn="l" defTabSz="891466" rtl="0" eaLnBrk="1" latinLnBrk="0" hangingPunct="1">
        <a:spcBef>
          <a:spcPct val="20000"/>
        </a:spcBef>
        <a:buFont typeface="Arial" pitchFamily="34" charset="0"/>
        <a:buChar char="•"/>
        <a:defRPr kumimoji="1" sz="2373" kern="1200">
          <a:solidFill>
            <a:schemeClr val="tx1"/>
          </a:solidFill>
          <a:latin typeface="+mn-lt"/>
          <a:ea typeface="+mn-ea"/>
          <a:cs typeface="+mn-cs"/>
        </a:defRPr>
      </a:lvl3pPr>
      <a:lvl4pPr marL="1560066" indent="-222868" algn="l" defTabSz="891466" rtl="0" eaLnBrk="1" latinLnBrk="0" hangingPunct="1">
        <a:spcBef>
          <a:spcPct val="20000"/>
        </a:spcBef>
        <a:buFont typeface="Arial" pitchFamily="34" charset="0"/>
        <a:buChar char="–"/>
        <a:defRPr kumimoji="1" sz="1954" kern="1200">
          <a:solidFill>
            <a:schemeClr val="tx1"/>
          </a:solidFill>
          <a:latin typeface="+mn-lt"/>
          <a:ea typeface="+mn-ea"/>
          <a:cs typeface="+mn-cs"/>
        </a:defRPr>
      </a:lvl4pPr>
      <a:lvl5pPr marL="2005800" indent="-222868" algn="l" defTabSz="891466" rtl="0" eaLnBrk="1" latinLnBrk="0" hangingPunct="1">
        <a:spcBef>
          <a:spcPct val="20000"/>
        </a:spcBef>
        <a:buFont typeface="Arial" pitchFamily="34" charset="0"/>
        <a:buChar char="»"/>
        <a:defRPr kumimoji="1" sz="1954" kern="1200">
          <a:solidFill>
            <a:schemeClr val="tx1"/>
          </a:solidFill>
          <a:latin typeface="+mn-lt"/>
          <a:ea typeface="+mn-ea"/>
          <a:cs typeface="+mn-cs"/>
        </a:defRPr>
      </a:lvl5pPr>
      <a:lvl6pPr marL="2451533" indent="-222868" algn="l" defTabSz="891466" rtl="0" eaLnBrk="1" latinLnBrk="0" hangingPunct="1">
        <a:spcBef>
          <a:spcPct val="20000"/>
        </a:spcBef>
        <a:buFont typeface="Arial" pitchFamily="34" charset="0"/>
        <a:buChar char="•"/>
        <a:defRPr kumimoji="1" sz="1954" kern="1200">
          <a:solidFill>
            <a:schemeClr val="tx1"/>
          </a:solidFill>
          <a:latin typeface="+mn-lt"/>
          <a:ea typeface="+mn-ea"/>
          <a:cs typeface="+mn-cs"/>
        </a:defRPr>
      </a:lvl6pPr>
      <a:lvl7pPr marL="2897266" indent="-222868" algn="l" defTabSz="891466" rtl="0" eaLnBrk="1" latinLnBrk="0" hangingPunct="1">
        <a:spcBef>
          <a:spcPct val="20000"/>
        </a:spcBef>
        <a:buFont typeface="Arial" pitchFamily="34" charset="0"/>
        <a:buChar char="•"/>
        <a:defRPr kumimoji="1" sz="1954" kern="1200">
          <a:solidFill>
            <a:schemeClr val="tx1"/>
          </a:solidFill>
          <a:latin typeface="+mn-lt"/>
          <a:ea typeface="+mn-ea"/>
          <a:cs typeface="+mn-cs"/>
        </a:defRPr>
      </a:lvl7pPr>
      <a:lvl8pPr marL="3342999" indent="-222868" algn="l" defTabSz="891466" rtl="0" eaLnBrk="1" latinLnBrk="0" hangingPunct="1">
        <a:spcBef>
          <a:spcPct val="20000"/>
        </a:spcBef>
        <a:buFont typeface="Arial" pitchFamily="34" charset="0"/>
        <a:buChar char="•"/>
        <a:defRPr kumimoji="1" sz="1954" kern="1200">
          <a:solidFill>
            <a:schemeClr val="tx1"/>
          </a:solidFill>
          <a:latin typeface="+mn-lt"/>
          <a:ea typeface="+mn-ea"/>
          <a:cs typeface="+mn-cs"/>
        </a:defRPr>
      </a:lvl8pPr>
      <a:lvl9pPr marL="3788732" indent="-222868" algn="l" defTabSz="891466" rtl="0" eaLnBrk="1" latinLnBrk="0" hangingPunct="1">
        <a:spcBef>
          <a:spcPct val="20000"/>
        </a:spcBef>
        <a:buFont typeface="Arial" pitchFamily="34" charset="0"/>
        <a:buChar char="•"/>
        <a:defRPr kumimoji="1" sz="1954" kern="1200">
          <a:solidFill>
            <a:schemeClr val="tx1"/>
          </a:solidFill>
          <a:latin typeface="+mn-lt"/>
          <a:ea typeface="+mn-ea"/>
          <a:cs typeface="+mn-cs"/>
        </a:defRPr>
      </a:lvl9pPr>
    </p:bodyStyle>
    <p:otherStyle>
      <a:defPPr>
        <a:defRPr lang="ja-JP"/>
      </a:defPPr>
      <a:lvl1pPr marL="0" algn="l" defTabSz="891466" rtl="0" eaLnBrk="1" latinLnBrk="0" hangingPunct="1">
        <a:defRPr kumimoji="1" sz="1745" kern="1200">
          <a:solidFill>
            <a:schemeClr val="tx1"/>
          </a:solidFill>
          <a:latin typeface="+mn-lt"/>
          <a:ea typeface="+mn-ea"/>
          <a:cs typeface="+mn-cs"/>
        </a:defRPr>
      </a:lvl1pPr>
      <a:lvl2pPr marL="445733" algn="l" defTabSz="891466" rtl="0" eaLnBrk="1" latinLnBrk="0" hangingPunct="1">
        <a:defRPr kumimoji="1" sz="1745" kern="1200">
          <a:solidFill>
            <a:schemeClr val="tx1"/>
          </a:solidFill>
          <a:latin typeface="+mn-lt"/>
          <a:ea typeface="+mn-ea"/>
          <a:cs typeface="+mn-cs"/>
        </a:defRPr>
      </a:lvl2pPr>
      <a:lvl3pPr marL="891466" algn="l" defTabSz="891466" rtl="0" eaLnBrk="1" latinLnBrk="0" hangingPunct="1">
        <a:defRPr kumimoji="1" sz="1745" kern="1200">
          <a:solidFill>
            <a:schemeClr val="tx1"/>
          </a:solidFill>
          <a:latin typeface="+mn-lt"/>
          <a:ea typeface="+mn-ea"/>
          <a:cs typeface="+mn-cs"/>
        </a:defRPr>
      </a:lvl3pPr>
      <a:lvl4pPr marL="1337199" algn="l" defTabSz="891466" rtl="0" eaLnBrk="1" latinLnBrk="0" hangingPunct="1">
        <a:defRPr kumimoji="1" sz="1745" kern="1200">
          <a:solidFill>
            <a:schemeClr val="tx1"/>
          </a:solidFill>
          <a:latin typeface="+mn-lt"/>
          <a:ea typeface="+mn-ea"/>
          <a:cs typeface="+mn-cs"/>
        </a:defRPr>
      </a:lvl4pPr>
      <a:lvl5pPr marL="1782932" algn="l" defTabSz="891466" rtl="0" eaLnBrk="1" latinLnBrk="0" hangingPunct="1">
        <a:defRPr kumimoji="1" sz="1745" kern="1200">
          <a:solidFill>
            <a:schemeClr val="tx1"/>
          </a:solidFill>
          <a:latin typeface="+mn-lt"/>
          <a:ea typeface="+mn-ea"/>
          <a:cs typeface="+mn-cs"/>
        </a:defRPr>
      </a:lvl5pPr>
      <a:lvl6pPr marL="2228666" algn="l" defTabSz="891466" rtl="0" eaLnBrk="1" latinLnBrk="0" hangingPunct="1">
        <a:defRPr kumimoji="1" sz="1745" kern="1200">
          <a:solidFill>
            <a:schemeClr val="tx1"/>
          </a:solidFill>
          <a:latin typeface="+mn-lt"/>
          <a:ea typeface="+mn-ea"/>
          <a:cs typeface="+mn-cs"/>
        </a:defRPr>
      </a:lvl6pPr>
      <a:lvl7pPr marL="2674399" algn="l" defTabSz="891466" rtl="0" eaLnBrk="1" latinLnBrk="0" hangingPunct="1">
        <a:defRPr kumimoji="1" sz="1745" kern="1200">
          <a:solidFill>
            <a:schemeClr val="tx1"/>
          </a:solidFill>
          <a:latin typeface="+mn-lt"/>
          <a:ea typeface="+mn-ea"/>
          <a:cs typeface="+mn-cs"/>
        </a:defRPr>
      </a:lvl7pPr>
      <a:lvl8pPr marL="3120132" algn="l" defTabSz="891466" rtl="0" eaLnBrk="1" latinLnBrk="0" hangingPunct="1">
        <a:defRPr kumimoji="1" sz="1745" kern="1200">
          <a:solidFill>
            <a:schemeClr val="tx1"/>
          </a:solidFill>
          <a:latin typeface="+mn-lt"/>
          <a:ea typeface="+mn-ea"/>
          <a:cs typeface="+mn-cs"/>
        </a:defRPr>
      </a:lvl8pPr>
      <a:lvl9pPr marL="3565865" algn="l" defTabSz="891466" rtl="0" eaLnBrk="1" latinLnBrk="0" hangingPunct="1">
        <a:defRPr kumimoji="1" sz="17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テキスト ボックス 150"/>
          <p:cNvSpPr txBox="1"/>
          <p:nvPr/>
        </p:nvSpPr>
        <p:spPr>
          <a:xfrm>
            <a:off x="6718300" y="1223883"/>
            <a:ext cx="1587499" cy="1793760"/>
          </a:xfrm>
          <a:prstGeom prst="rect">
            <a:avLst/>
          </a:prstGeom>
          <a:ln/>
        </p:spPr>
        <p:style>
          <a:lnRef idx="2">
            <a:schemeClr val="accent5"/>
          </a:lnRef>
          <a:fillRef idx="1">
            <a:schemeClr val="lt1"/>
          </a:fillRef>
          <a:effectRef idx="0">
            <a:schemeClr val="accent5"/>
          </a:effectRef>
          <a:fontRef idx="minor">
            <a:schemeClr val="dk1"/>
          </a:fontRef>
        </p:style>
        <p:txBody>
          <a:bodyPr wrap="square" rtlCol="0" anchor="b">
            <a:noAutofit/>
          </a:bodyPr>
          <a:lstStyle/>
          <a:p>
            <a:pPr algn="dist"/>
            <a:r>
              <a:rPr kumimoji="1" lang="ja-JP" altLang="en-US" sz="1400" dirty="0" smtClean="0"/>
              <a:t>事態対処法制</a:t>
            </a:r>
            <a:endParaRPr kumimoji="1" lang="en-US" altLang="ja-JP" sz="1400" dirty="0" smtClean="0"/>
          </a:p>
        </p:txBody>
      </p:sp>
      <p:sp>
        <p:nvSpPr>
          <p:cNvPr id="144" name="テキスト ボックス 143"/>
          <p:cNvSpPr txBox="1"/>
          <p:nvPr/>
        </p:nvSpPr>
        <p:spPr>
          <a:xfrm>
            <a:off x="4826001" y="1223883"/>
            <a:ext cx="1638298" cy="1362695"/>
          </a:xfrm>
          <a:prstGeom prst="rect">
            <a:avLst/>
          </a:prstGeom>
          <a:ln/>
        </p:spPr>
        <p:style>
          <a:lnRef idx="2">
            <a:schemeClr val="accent5"/>
          </a:lnRef>
          <a:fillRef idx="1">
            <a:schemeClr val="lt1"/>
          </a:fillRef>
          <a:effectRef idx="0">
            <a:schemeClr val="accent5"/>
          </a:effectRef>
          <a:fontRef idx="minor">
            <a:schemeClr val="dk1"/>
          </a:fontRef>
        </p:style>
        <p:txBody>
          <a:bodyPr wrap="square" rtlCol="0" anchor="b">
            <a:noAutofit/>
          </a:bodyPr>
          <a:lstStyle/>
          <a:p>
            <a:pPr algn="dist"/>
            <a:r>
              <a:rPr kumimoji="1" lang="ja-JP" altLang="en-US" sz="1400" dirty="0" smtClean="0"/>
              <a:t>事態対処法制</a:t>
            </a:r>
            <a:endParaRPr kumimoji="1" lang="ja-JP" altLang="en-US" sz="1400" dirty="0"/>
          </a:p>
        </p:txBody>
      </p:sp>
      <p:sp>
        <p:nvSpPr>
          <p:cNvPr id="114" name="角丸四角形 113"/>
          <p:cNvSpPr/>
          <p:nvPr/>
        </p:nvSpPr>
        <p:spPr>
          <a:xfrm>
            <a:off x="19887" y="297354"/>
            <a:ext cx="9072000" cy="37353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199390" indent="-199390" algn="ctr"/>
            <a:r>
              <a:rPr lang="ja-JP" altLang="en-US" sz="1846" b="1" dirty="0">
                <a:solidFill>
                  <a:srgbClr val="000000"/>
                </a:solidFill>
                <a:latin typeface="Arial"/>
              </a:rPr>
              <a:t>安全保障関連法制の整備の経緯</a:t>
            </a:r>
          </a:p>
        </p:txBody>
      </p:sp>
      <p:sp>
        <p:nvSpPr>
          <p:cNvPr id="12" name="テキスト ボックス 11"/>
          <p:cNvSpPr txBox="1"/>
          <p:nvPr/>
        </p:nvSpPr>
        <p:spPr>
          <a:xfrm>
            <a:off x="-54501" y="869848"/>
            <a:ext cx="1511826" cy="307777"/>
          </a:xfrm>
          <a:prstGeom prst="rect">
            <a:avLst/>
          </a:prstGeom>
          <a:noFill/>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rPr>
              <a:t>・冷戦終結前</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18" name="テキスト ボックス 117"/>
          <p:cNvSpPr txBox="1"/>
          <p:nvPr/>
        </p:nvSpPr>
        <p:spPr>
          <a:xfrm>
            <a:off x="4655273" y="869847"/>
            <a:ext cx="971549" cy="307777"/>
          </a:xfrm>
          <a:prstGeom prst="rect">
            <a:avLst/>
          </a:prstGeom>
          <a:noFill/>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rPr>
              <a:t>・０３年</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25" name="テキスト ボックス 124"/>
          <p:cNvSpPr txBox="1"/>
          <p:nvPr/>
        </p:nvSpPr>
        <p:spPr>
          <a:xfrm>
            <a:off x="6535263" y="869847"/>
            <a:ext cx="2164600" cy="307777"/>
          </a:xfrm>
          <a:prstGeom prst="rect">
            <a:avLst/>
          </a:prstGeom>
          <a:noFill/>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rPr>
              <a:t>・平和安全法制</a:t>
            </a:r>
            <a:r>
              <a:rPr kumimoji="1" lang="en-US" altLang="ja-JP" sz="1400" b="1" dirty="0" smtClean="0">
                <a:latin typeface="HG丸ｺﾞｼｯｸM-PRO" panose="020F0600000000000000" pitchFamily="50" charset="-128"/>
                <a:ea typeface="HG丸ｺﾞｼｯｸM-PRO" panose="020F0600000000000000" pitchFamily="50" charset="-128"/>
              </a:rPr>
              <a:t>(</a:t>
            </a:r>
            <a:r>
              <a:rPr kumimoji="1" lang="ja-JP" altLang="en-US" sz="1400" b="1" dirty="0" smtClean="0">
                <a:latin typeface="HG丸ｺﾞｼｯｸM-PRO" panose="020F0600000000000000" pitchFamily="50" charset="-128"/>
                <a:ea typeface="HG丸ｺﾞｼｯｸM-PRO" panose="020F0600000000000000" pitchFamily="50" charset="-128"/>
              </a:rPr>
              <a:t>案</a:t>
            </a:r>
            <a:r>
              <a:rPr kumimoji="1" lang="en-US" altLang="ja-JP" sz="1400" b="1" dirty="0" smtClean="0">
                <a:latin typeface="HG丸ｺﾞｼｯｸM-PRO" panose="020F0600000000000000" pitchFamily="50" charset="-128"/>
                <a:ea typeface="HG丸ｺﾞｼｯｸM-PRO" panose="020F0600000000000000" pitchFamily="50" charset="-128"/>
              </a:rPr>
              <a:t>)</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14300" y="1675728"/>
            <a:ext cx="13589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防衛出動</a:t>
            </a:r>
            <a:endParaRPr kumimoji="1" lang="en-US" altLang="ja-JP" sz="1600" dirty="0" smtClean="0"/>
          </a:p>
          <a:p>
            <a:pPr algn="dist"/>
            <a:r>
              <a:rPr lang="ja-JP" altLang="en-US" sz="1200" dirty="0" smtClean="0"/>
              <a:t>（個別的自衛権）</a:t>
            </a:r>
            <a:endParaRPr kumimoji="1" lang="ja-JP" altLang="en-US" sz="1600" dirty="0"/>
          </a:p>
        </p:txBody>
      </p:sp>
      <p:sp>
        <p:nvSpPr>
          <p:cNvPr id="126" name="テキスト ボックス 125"/>
          <p:cNvSpPr txBox="1"/>
          <p:nvPr/>
        </p:nvSpPr>
        <p:spPr>
          <a:xfrm>
            <a:off x="1727200" y="1674804"/>
            <a:ext cx="13589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防衛出動</a:t>
            </a:r>
            <a:endParaRPr kumimoji="1" lang="en-US" altLang="ja-JP" sz="1600" dirty="0" smtClean="0"/>
          </a:p>
          <a:p>
            <a:pPr algn="dist"/>
            <a:r>
              <a:rPr lang="ja-JP" altLang="en-US" sz="1200" dirty="0" smtClean="0"/>
              <a:t>（個別的自衛権）</a:t>
            </a:r>
            <a:endParaRPr kumimoji="1" lang="ja-JP" altLang="en-US" sz="1600" dirty="0"/>
          </a:p>
        </p:txBody>
      </p:sp>
      <p:sp>
        <p:nvSpPr>
          <p:cNvPr id="127" name="テキスト ボックス 126"/>
          <p:cNvSpPr txBox="1"/>
          <p:nvPr/>
        </p:nvSpPr>
        <p:spPr>
          <a:xfrm>
            <a:off x="3340100" y="1674804"/>
            <a:ext cx="13589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防衛出動</a:t>
            </a:r>
            <a:endParaRPr kumimoji="1" lang="en-US" altLang="ja-JP" sz="1600" dirty="0" smtClean="0"/>
          </a:p>
          <a:p>
            <a:pPr algn="dist"/>
            <a:r>
              <a:rPr lang="ja-JP" altLang="en-US" sz="1200" dirty="0" smtClean="0"/>
              <a:t>（個別的自衛権）</a:t>
            </a:r>
            <a:endParaRPr kumimoji="1" lang="ja-JP" altLang="en-US" sz="1600" dirty="0"/>
          </a:p>
        </p:txBody>
      </p:sp>
      <p:sp>
        <p:nvSpPr>
          <p:cNvPr id="129" name="テキスト ボックス 128"/>
          <p:cNvSpPr txBox="1"/>
          <p:nvPr/>
        </p:nvSpPr>
        <p:spPr>
          <a:xfrm>
            <a:off x="6832600" y="1331904"/>
            <a:ext cx="13589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防衛出動</a:t>
            </a:r>
            <a:endParaRPr kumimoji="1" lang="en-US" altLang="ja-JP" sz="1600" dirty="0" smtClean="0"/>
          </a:p>
          <a:p>
            <a:pPr algn="dist"/>
            <a:r>
              <a:rPr lang="ja-JP" altLang="en-US" sz="1200" dirty="0" smtClean="0"/>
              <a:t>（個別的自衛権）</a:t>
            </a:r>
            <a:endParaRPr kumimoji="1" lang="ja-JP" altLang="en-US" sz="1600" dirty="0"/>
          </a:p>
        </p:txBody>
      </p:sp>
      <p:sp>
        <p:nvSpPr>
          <p:cNvPr id="130" name="テキスト ボックス 129"/>
          <p:cNvSpPr txBox="1"/>
          <p:nvPr/>
        </p:nvSpPr>
        <p:spPr>
          <a:xfrm>
            <a:off x="1670050" y="5738804"/>
            <a:ext cx="135890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ＰＫＯ法</a:t>
            </a:r>
            <a:endParaRPr kumimoji="1" lang="ja-JP" altLang="en-US" sz="1600" dirty="0"/>
          </a:p>
        </p:txBody>
      </p:sp>
      <p:sp>
        <p:nvSpPr>
          <p:cNvPr id="132" name="テキスト ボックス 131"/>
          <p:cNvSpPr txBox="1"/>
          <p:nvPr/>
        </p:nvSpPr>
        <p:spPr>
          <a:xfrm>
            <a:off x="3340100" y="3071804"/>
            <a:ext cx="135890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周辺事態法</a:t>
            </a:r>
            <a:endParaRPr kumimoji="1" lang="en-US" altLang="ja-JP" sz="1600" dirty="0" smtClean="0"/>
          </a:p>
        </p:txBody>
      </p:sp>
      <p:sp>
        <p:nvSpPr>
          <p:cNvPr id="133" name="テキスト ボックス 132"/>
          <p:cNvSpPr txBox="1"/>
          <p:nvPr/>
        </p:nvSpPr>
        <p:spPr>
          <a:xfrm>
            <a:off x="4965700" y="3071804"/>
            <a:ext cx="135890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周辺事態法</a:t>
            </a:r>
            <a:endParaRPr kumimoji="1" lang="en-US" altLang="ja-JP" sz="1600" dirty="0" smtClean="0"/>
          </a:p>
        </p:txBody>
      </p:sp>
      <p:sp>
        <p:nvSpPr>
          <p:cNvPr id="135" name="テキスト ボックス 134"/>
          <p:cNvSpPr txBox="1"/>
          <p:nvPr/>
        </p:nvSpPr>
        <p:spPr>
          <a:xfrm>
            <a:off x="3517900" y="3730484"/>
            <a:ext cx="1358900" cy="317169"/>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dist"/>
            <a:r>
              <a:rPr kumimoji="1" lang="ja-JP" altLang="en-US" sz="1300" dirty="0" smtClean="0"/>
              <a:t>船舶検査活動法</a:t>
            </a:r>
            <a:endParaRPr kumimoji="1" lang="en-US" altLang="ja-JP" sz="1300" dirty="0" smtClean="0"/>
          </a:p>
        </p:txBody>
      </p:sp>
      <p:sp>
        <p:nvSpPr>
          <p:cNvPr id="136" name="テキスト ボックス 135"/>
          <p:cNvSpPr txBox="1"/>
          <p:nvPr/>
        </p:nvSpPr>
        <p:spPr>
          <a:xfrm>
            <a:off x="4965700" y="3730484"/>
            <a:ext cx="1358900" cy="317169"/>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dist"/>
            <a:r>
              <a:rPr kumimoji="1" lang="ja-JP" altLang="en-US" sz="1300" dirty="0" smtClean="0"/>
              <a:t>船舶検査活動法</a:t>
            </a:r>
            <a:endParaRPr kumimoji="1" lang="en-US" altLang="ja-JP" sz="1300" dirty="0" smtClean="0"/>
          </a:p>
        </p:txBody>
      </p:sp>
      <p:sp>
        <p:nvSpPr>
          <p:cNvPr id="137" name="テキスト ボックス 136"/>
          <p:cNvSpPr txBox="1"/>
          <p:nvPr/>
        </p:nvSpPr>
        <p:spPr>
          <a:xfrm>
            <a:off x="6756401" y="3679641"/>
            <a:ext cx="1549397" cy="593251"/>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dist"/>
            <a:r>
              <a:rPr kumimoji="1" lang="ja-JP" altLang="en-US" sz="1300" dirty="0" smtClean="0"/>
              <a:t>改正船舶検査</a:t>
            </a:r>
            <a:r>
              <a:rPr kumimoji="1" lang="en-US" altLang="ja-JP" sz="1300" dirty="0" smtClean="0"/>
              <a:t/>
            </a:r>
            <a:br>
              <a:rPr kumimoji="1" lang="en-US" altLang="ja-JP" sz="1300" dirty="0" smtClean="0"/>
            </a:br>
            <a:r>
              <a:rPr kumimoji="1" lang="ja-JP" altLang="en-US" sz="1300" dirty="0" smtClean="0"/>
              <a:t>活動法</a:t>
            </a:r>
            <a:endParaRPr kumimoji="1" lang="en-US" altLang="ja-JP" sz="1300" dirty="0" smtClean="0"/>
          </a:p>
        </p:txBody>
      </p:sp>
      <p:sp>
        <p:nvSpPr>
          <p:cNvPr id="138" name="テキスト ボックス 137"/>
          <p:cNvSpPr txBox="1"/>
          <p:nvPr/>
        </p:nvSpPr>
        <p:spPr>
          <a:xfrm>
            <a:off x="3149600" y="5741385"/>
            <a:ext cx="135890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ＰＫＯ法</a:t>
            </a:r>
            <a:endParaRPr kumimoji="1" lang="ja-JP" altLang="en-US" sz="1600" dirty="0"/>
          </a:p>
        </p:txBody>
      </p:sp>
      <p:sp>
        <p:nvSpPr>
          <p:cNvPr id="139" name="テキスト ボックス 138"/>
          <p:cNvSpPr txBox="1"/>
          <p:nvPr/>
        </p:nvSpPr>
        <p:spPr>
          <a:xfrm>
            <a:off x="3016250" y="6086912"/>
            <a:ext cx="1568450" cy="76944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88900" indent="-88900"/>
            <a:r>
              <a:rPr kumimoji="1" lang="en-US" altLang="ja-JP" sz="1100" dirty="0" smtClean="0"/>
              <a:t>※</a:t>
            </a:r>
            <a:r>
              <a:rPr kumimoji="1" lang="ja-JP" altLang="en-US" sz="1100" dirty="0" smtClean="0"/>
              <a:t>国際的な選挙監視活動等が実施可能に</a:t>
            </a:r>
            <a:endParaRPr kumimoji="1" lang="en-US" altLang="ja-JP" sz="1100" dirty="0" smtClean="0"/>
          </a:p>
          <a:p>
            <a:pPr marL="88900" indent="-88900"/>
            <a:r>
              <a:rPr lang="en-US" altLang="ja-JP" sz="1100" dirty="0" smtClean="0"/>
              <a:t>※</a:t>
            </a:r>
            <a:r>
              <a:rPr lang="ja-JP" altLang="en-US" sz="1100" dirty="0" smtClean="0"/>
              <a:t>武器の使用は上官の命令によることに</a:t>
            </a:r>
            <a:endParaRPr kumimoji="1" lang="ja-JP" altLang="en-US" sz="1100" dirty="0"/>
          </a:p>
        </p:txBody>
      </p:sp>
      <p:sp>
        <p:nvSpPr>
          <p:cNvPr id="140" name="テキスト ボックス 139"/>
          <p:cNvSpPr txBox="1"/>
          <p:nvPr/>
        </p:nvSpPr>
        <p:spPr>
          <a:xfrm>
            <a:off x="4619625" y="5741385"/>
            <a:ext cx="135890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ＰＫＯ法</a:t>
            </a:r>
            <a:endParaRPr kumimoji="1" lang="ja-JP" altLang="en-US" sz="1600" dirty="0"/>
          </a:p>
        </p:txBody>
      </p:sp>
      <p:sp>
        <p:nvSpPr>
          <p:cNvPr id="143" name="テキスト ボックス 142"/>
          <p:cNvSpPr txBox="1"/>
          <p:nvPr/>
        </p:nvSpPr>
        <p:spPr>
          <a:xfrm>
            <a:off x="6756401" y="5070868"/>
            <a:ext cx="1549399" cy="967535"/>
          </a:xfrm>
          <a:prstGeom prst="rect">
            <a:avLst/>
          </a:prstGeom>
        </p:spPr>
        <p:style>
          <a:lnRef idx="2">
            <a:schemeClr val="accent2"/>
          </a:lnRef>
          <a:fillRef idx="1">
            <a:schemeClr val="lt1"/>
          </a:fillRef>
          <a:effectRef idx="0">
            <a:schemeClr val="accent2"/>
          </a:effectRef>
          <a:fontRef idx="minor">
            <a:schemeClr val="dk1"/>
          </a:fontRef>
        </p:style>
        <p:txBody>
          <a:bodyPr wrap="square" rtlCol="0">
            <a:noAutofit/>
          </a:bodyPr>
          <a:lstStyle/>
          <a:p>
            <a:pPr algn="dist"/>
            <a:r>
              <a:rPr kumimoji="1" lang="ja-JP" altLang="en-US" sz="1300" dirty="0" smtClean="0"/>
              <a:t>非国連統括下の国際平和協力活動</a:t>
            </a:r>
            <a:endParaRPr kumimoji="1" lang="ja-JP" altLang="en-US" sz="1300" dirty="0"/>
          </a:p>
        </p:txBody>
      </p:sp>
      <p:sp>
        <p:nvSpPr>
          <p:cNvPr id="141" name="テキスト ボックス 140"/>
          <p:cNvSpPr txBox="1"/>
          <p:nvPr/>
        </p:nvSpPr>
        <p:spPr>
          <a:xfrm>
            <a:off x="4508262" y="6061512"/>
            <a:ext cx="1952864" cy="76944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88900" indent="-88900"/>
            <a:r>
              <a:rPr lang="en-US" altLang="ja-JP" sz="1100" dirty="0" smtClean="0"/>
              <a:t>※</a:t>
            </a:r>
            <a:r>
              <a:rPr lang="ja-JP" altLang="en-US" sz="1100" dirty="0" smtClean="0"/>
              <a:t>・</a:t>
            </a:r>
            <a:r>
              <a:rPr kumimoji="1" lang="ja-JP" altLang="en-US" sz="1100" dirty="0" smtClean="0"/>
              <a:t>ＰＫＦ本体業務の凍結解除</a:t>
            </a:r>
            <a:endParaRPr kumimoji="1" lang="en-US" altLang="ja-JP" sz="1100" dirty="0" smtClean="0"/>
          </a:p>
          <a:p>
            <a:pPr marL="88900" indent="-88900"/>
            <a:r>
              <a:rPr kumimoji="1" lang="ja-JP" altLang="en-US" sz="1100" dirty="0" smtClean="0"/>
              <a:t>　 ・自己の管理下の下に入ったものの防護、武器等防護のための武器使用が可能に</a:t>
            </a:r>
            <a:endParaRPr kumimoji="1" lang="ja-JP" altLang="en-US" sz="1100" dirty="0"/>
          </a:p>
        </p:txBody>
      </p:sp>
      <p:sp>
        <p:nvSpPr>
          <p:cNvPr id="142" name="テキスト ボックス 141"/>
          <p:cNvSpPr txBox="1"/>
          <p:nvPr/>
        </p:nvSpPr>
        <p:spPr>
          <a:xfrm>
            <a:off x="6845300" y="5578570"/>
            <a:ext cx="1358900" cy="33855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改正ＰＫＯ法</a:t>
            </a:r>
            <a:endParaRPr kumimoji="1" lang="ja-JP" altLang="en-US" sz="1600" dirty="0"/>
          </a:p>
        </p:txBody>
      </p:sp>
      <p:sp>
        <p:nvSpPr>
          <p:cNvPr id="134" name="テキスト ボックス 133"/>
          <p:cNvSpPr txBox="1"/>
          <p:nvPr/>
        </p:nvSpPr>
        <p:spPr>
          <a:xfrm>
            <a:off x="6756401" y="3071804"/>
            <a:ext cx="1549397" cy="584200"/>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dist"/>
            <a:r>
              <a:rPr kumimoji="1" lang="ja-JP" altLang="en-US" sz="1200" dirty="0" smtClean="0"/>
              <a:t>重要影響</a:t>
            </a:r>
            <a:endParaRPr kumimoji="1" lang="en-US" altLang="ja-JP" sz="1200" dirty="0" smtClean="0"/>
          </a:p>
          <a:p>
            <a:pPr algn="dist"/>
            <a:r>
              <a:rPr kumimoji="1" lang="ja-JP" altLang="en-US" sz="1200" dirty="0" smtClean="0"/>
              <a:t>事態法</a:t>
            </a:r>
            <a:r>
              <a:rPr kumimoji="1" lang="en-US" altLang="ja-JP" sz="1200" dirty="0" smtClean="0"/>
              <a:t/>
            </a:r>
            <a:br>
              <a:rPr kumimoji="1" lang="en-US" altLang="ja-JP" sz="1200" dirty="0" smtClean="0"/>
            </a:br>
            <a:r>
              <a:rPr kumimoji="1" lang="ja-JP" altLang="en-US" sz="1200" dirty="0" smtClean="0"/>
              <a:t>（改正周辺事態法）</a:t>
            </a:r>
            <a:endParaRPr kumimoji="1" lang="en-US" altLang="ja-JP" sz="1200" dirty="0" smtClean="0"/>
          </a:p>
        </p:txBody>
      </p:sp>
      <p:sp>
        <p:nvSpPr>
          <p:cNvPr id="152" name="テキスト ボックス 151"/>
          <p:cNvSpPr txBox="1"/>
          <p:nvPr/>
        </p:nvSpPr>
        <p:spPr>
          <a:xfrm>
            <a:off x="4883148" y="1306505"/>
            <a:ext cx="1504952" cy="868746"/>
          </a:xfrm>
          <a:prstGeom prst="rect">
            <a:avLst/>
          </a:prstGeom>
        </p:spPr>
        <p:style>
          <a:lnRef idx="2">
            <a:schemeClr val="accent4"/>
          </a:lnRef>
          <a:fillRef idx="1">
            <a:schemeClr val="lt1"/>
          </a:fillRef>
          <a:effectRef idx="0">
            <a:schemeClr val="accent4"/>
          </a:effectRef>
          <a:fontRef idx="minor">
            <a:schemeClr val="dk1"/>
          </a:fontRef>
        </p:style>
        <p:txBody>
          <a:bodyPr wrap="square" rtlCol="0" anchor="t">
            <a:noAutofit/>
          </a:bodyPr>
          <a:lstStyle/>
          <a:p>
            <a:pPr algn="dist"/>
            <a:r>
              <a:rPr kumimoji="1" lang="ja-JP" altLang="en-US" sz="1500" dirty="0" smtClean="0"/>
              <a:t>武力攻撃事態</a:t>
            </a:r>
            <a:endParaRPr kumimoji="1" lang="ja-JP" altLang="en-US" sz="1500" dirty="0"/>
          </a:p>
        </p:txBody>
      </p:sp>
      <p:sp>
        <p:nvSpPr>
          <p:cNvPr id="147" name="テキスト ボックス 146"/>
          <p:cNvSpPr txBox="1"/>
          <p:nvPr/>
        </p:nvSpPr>
        <p:spPr>
          <a:xfrm>
            <a:off x="6756401" y="4280388"/>
            <a:ext cx="1549399" cy="777035"/>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dist"/>
            <a:r>
              <a:rPr kumimoji="1" lang="ja-JP" altLang="en-US" sz="1400" dirty="0" smtClean="0"/>
              <a:t>国際平和</a:t>
            </a:r>
            <a:endParaRPr kumimoji="1" lang="en-US" altLang="ja-JP" sz="1400" dirty="0" smtClean="0"/>
          </a:p>
          <a:p>
            <a:pPr algn="ctr"/>
            <a:r>
              <a:rPr kumimoji="1" lang="ja-JP" altLang="en-US" sz="1400" dirty="0" smtClean="0"/>
              <a:t>支 　　　 援　 　　法</a:t>
            </a:r>
            <a:r>
              <a:rPr kumimoji="1" lang="en-US" altLang="ja-JP" sz="1400" dirty="0" smtClean="0"/>
              <a:t/>
            </a:r>
            <a:br>
              <a:rPr kumimoji="1" lang="en-US" altLang="ja-JP" sz="1400" dirty="0" smtClean="0"/>
            </a:br>
            <a:r>
              <a:rPr kumimoji="1" lang="ja-JP" altLang="en-US" sz="1400" dirty="0" smtClean="0"/>
              <a:t>（新法）</a:t>
            </a:r>
            <a:endParaRPr kumimoji="1" lang="en-US" altLang="ja-JP" sz="1400" dirty="0" smtClean="0"/>
          </a:p>
        </p:txBody>
      </p:sp>
      <p:sp>
        <p:nvSpPr>
          <p:cNvPr id="149" name="テキスト ボックス 148"/>
          <p:cNvSpPr txBox="1"/>
          <p:nvPr/>
        </p:nvSpPr>
        <p:spPr>
          <a:xfrm>
            <a:off x="3349624" y="3452316"/>
            <a:ext cx="971549" cy="261610"/>
          </a:xfrm>
          <a:prstGeom prst="rect">
            <a:avLst/>
          </a:prstGeom>
          <a:noFill/>
        </p:spPr>
        <p:txBody>
          <a:bodyPr wrap="square" rtlCol="0">
            <a:spAutoFit/>
          </a:bodyPr>
          <a:lstStyle/>
          <a:p>
            <a:r>
              <a:rPr kumimoji="1" lang="ja-JP" altLang="en-US" sz="1100" b="1" dirty="0" smtClean="0">
                <a:latin typeface="HG丸ｺﾞｼｯｸM-PRO" panose="020F0600000000000000" pitchFamily="50" charset="-128"/>
                <a:ea typeface="HG丸ｺﾞｼｯｸM-PRO" panose="020F0600000000000000" pitchFamily="50" charset="-128"/>
              </a:rPr>
              <a:t>・００年</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50" name="テキスト ボックス 149"/>
          <p:cNvSpPr txBox="1"/>
          <p:nvPr/>
        </p:nvSpPr>
        <p:spPr>
          <a:xfrm>
            <a:off x="4473574" y="5446216"/>
            <a:ext cx="971549" cy="261610"/>
          </a:xfrm>
          <a:prstGeom prst="rect">
            <a:avLst/>
          </a:prstGeom>
          <a:noFill/>
        </p:spPr>
        <p:txBody>
          <a:bodyPr wrap="square" rtlCol="0">
            <a:spAutoFit/>
          </a:bodyPr>
          <a:lstStyle/>
          <a:p>
            <a:r>
              <a:rPr kumimoji="1" lang="ja-JP" altLang="en-US" sz="1100" b="1" dirty="0" smtClean="0">
                <a:latin typeface="HG丸ｺﾞｼｯｸM-PRO" panose="020F0600000000000000" pitchFamily="50" charset="-128"/>
                <a:ea typeface="HG丸ｺﾞｼｯｸM-PRO" panose="020F0600000000000000" pitchFamily="50" charset="-128"/>
              </a:rPr>
              <a:t>・０１年</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28" name="テキスト ボックス 127"/>
          <p:cNvSpPr txBox="1"/>
          <p:nvPr/>
        </p:nvSpPr>
        <p:spPr>
          <a:xfrm>
            <a:off x="4953000" y="1624004"/>
            <a:ext cx="135890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dist"/>
            <a:r>
              <a:rPr kumimoji="1" lang="ja-JP" altLang="en-US" sz="1600" dirty="0" smtClean="0"/>
              <a:t>防衛出動</a:t>
            </a:r>
            <a:endParaRPr kumimoji="1" lang="en-US" altLang="ja-JP" sz="1600" dirty="0" smtClean="0"/>
          </a:p>
          <a:p>
            <a:pPr algn="dist"/>
            <a:r>
              <a:rPr lang="ja-JP" altLang="en-US" sz="1200" dirty="0" smtClean="0"/>
              <a:t>（個別的自衛権）</a:t>
            </a:r>
            <a:endParaRPr kumimoji="1" lang="ja-JP" altLang="en-US" sz="1600" dirty="0"/>
          </a:p>
        </p:txBody>
      </p:sp>
      <p:sp>
        <p:nvSpPr>
          <p:cNvPr id="153" name="テキスト ボックス 152"/>
          <p:cNvSpPr txBox="1"/>
          <p:nvPr/>
        </p:nvSpPr>
        <p:spPr>
          <a:xfrm>
            <a:off x="6762748" y="1268405"/>
            <a:ext cx="1504952" cy="868746"/>
          </a:xfrm>
          <a:prstGeom prst="rect">
            <a:avLst/>
          </a:prstGeom>
        </p:spPr>
        <p:style>
          <a:lnRef idx="2">
            <a:schemeClr val="accent4"/>
          </a:lnRef>
          <a:fillRef idx="1">
            <a:schemeClr val="lt1"/>
          </a:fillRef>
          <a:effectRef idx="0">
            <a:schemeClr val="accent4"/>
          </a:effectRef>
          <a:fontRef idx="minor">
            <a:schemeClr val="dk1"/>
          </a:fontRef>
        </p:style>
        <p:txBody>
          <a:bodyPr wrap="square" rtlCol="0" anchor="t">
            <a:noAutofit/>
          </a:bodyPr>
          <a:lstStyle/>
          <a:p>
            <a:pPr algn="dist"/>
            <a:r>
              <a:rPr kumimoji="1" lang="ja-JP" altLang="en-US" sz="1500" dirty="0" smtClean="0"/>
              <a:t>武力攻撃事態</a:t>
            </a:r>
            <a:endParaRPr kumimoji="1" lang="ja-JP" altLang="en-US" sz="1500" dirty="0"/>
          </a:p>
        </p:txBody>
      </p:sp>
      <p:sp>
        <p:nvSpPr>
          <p:cNvPr id="155" name="テキスト ボックス 154"/>
          <p:cNvSpPr txBox="1"/>
          <p:nvPr/>
        </p:nvSpPr>
        <p:spPr>
          <a:xfrm>
            <a:off x="6765924" y="2117620"/>
            <a:ext cx="1504952" cy="60196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nchor="b">
            <a:noAutofit/>
          </a:bodyPr>
          <a:lstStyle/>
          <a:p>
            <a:pPr algn="dist"/>
            <a:r>
              <a:rPr lang="ja-JP" altLang="en-US" sz="1500" dirty="0" smtClean="0"/>
              <a:t>存立</a:t>
            </a:r>
            <a:r>
              <a:rPr lang="ja-JP" altLang="en-US" sz="1500" dirty="0"/>
              <a:t>危機</a:t>
            </a:r>
            <a:r>
              <a:rPr kumimoji="1" lang="ja-JP" altLang="en-US" sz="1500" dirty="0" smtClean="0"/>
              <a:t>事態</a:t>
            </a:r>
            <a:endParaRPr kumimoji="1" lang="ja-JP" altLang="en-US" sz="1500" dirty="0"/>
          </a:p>
        </p:txBody>
      </p:sp>
      <p:sp>
        <p:nvSpPr>
          <p:cNvPr id="154" name="テキスト ボックス 153"/>
          <p:cNvSpPr txBox="1"/>
          <p:nvPr/>
        </p:nvSpPr>
        <p:spPr>
          <a:xfrm>
            <a:off x="6832600" y="1585904"/>
            <a:ext cx="1358900" cy="851658"/>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lstStyle/>
          <a:p>
            <a:pPr algn="dist"/>
            <a:r>
              <a:rPr kumimoji="1" lang="ja-JP" altLang="en-US" sz="1600" dirty="0" smtClean="0"/>
              <a:t>防衛出動</a:t>
            </a:r>
            <a:endParaRPr kumimoji="1" lang="en-US" altLang="ja-JP" sz="1600" dirty="0" smtClean="0"/>
          </a:p>
          <a:p>
            <a:pPr algn="dist"/>
            <a:r>
              <a:rPr lang="ja-JP" altLang="en-US" sz="1200" dirty="0" smtClean="0"/>
              <a:t>（個別的自衛権）</a:t>
            </a:r>
            <a:endParaRPr kumimoji="1" lang="ja-JP" altLang="en-US" sz="1600" dirty="0"/>
          </a:p>
        </p:txBody>
      </p:sp>
      <p:sp>
        <p:nvSpPr>
          <p:cNvPr id="145" name="テキスト ボックス 144"/>
          <p:cNvSpPr txBox="1"/>
          <p:nvPr/>
        </p:nvSpPr>
        <p:spPr>
          <a:xfrm>
            <a:off x="6845300" y="2106604"/>
            <a:ext cx="1346200" cy="29238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dist"/>
            <a:r>
              <a:rPr kumimoji="1" lang="ja-JP" altLang="en-US" sz="1300" dirty="0" smtClean="0"/>
              <a:t>（集団的自衛権）</a:t>
            </a:r>
            <a:endParaRPr kumimoji="1" lang="en-US" altLang="ja-JP" sz="1300" dirty="0" smtClean="0"/>
          </a:p>
        </p:txBody>
      </p:sp>
      <p:sp>
        <p:nvSpPr>
          <p:cNvPr id="38" name="テキスト ボックス 37"/>
          <p:cNvSpPr txBox="1"/>
          <p:nvPr/>
        </p:nvSpPr>
        <p:spPr>
          <a:xfrm>
            <a:off x="2998885" y="5437252"/>
            <a:ext cx="971549" cy="261610"/>
          </a:xfrm>
          <a:prstGeom prst="rect">
            <a:avLst/>
          </a:prstGeom>
          <a:noFill/>
        </p:spPr>
        <p:txBody>
          <a:bodyPr wrap="square" rtlCol="0">
            <a:spAutoFit/>
          </a:bodyPr>
          <a:lstStyle/>
          <a:p>
            <a:r>
              <a:rPr kumimoji="1" lang="ja-JP" altLang="en-US" sz="1100" b="1" dirty="0" smtClean="0">
                <a:latin typeface="HG丸ｺﾞｼｯｸM-PRO" panose="020F0600000000000000" pitchFamily="50" charset="-128"/>
                <a:ea typeface="HG丸ｺﾞｼｯｸM-PRO" panose="020F0600000000000000" pitchFamily="50" charset="-128"/>
              </a:rPr>
              <a:t>・９８年</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4628463" y="4498556"/>
            <a:ext cx="2088154" cy="954860"/>
          </a:xfrm>
          <a:custGeom>
            <a:avLst/>
            <a:gdLst>
              <a:gd name="connsiteX0" fmla="*/ 0 w 1360800"/>
              <a:gd name="connsiteY0" fmla="*/ 0 h 316800"/>
              <a:gd name="connsiteX1" fmla="*/ 1360800 w 1360800"/>
              <a:gd name="connsiteY1" fmla="*/ 0 h 316800"/>
              <a:gd name="connsiteX2" fmla="*/ 1360800 w 1360800"/>
              <a:gd name="connsiteY2" fmla="*/ 316800 h 316800"/>
              <a:gd name="connsiteX3" fmla="*/ 0 w 1360800"/>
              <a:gd name="connsiteY3" fmla="*/ 316800 h 316800"/>
              <a:gd name="connsiteX4" fmla="*/ 0 w 1360800"/>
              <a:gd name="connsiteY4" fmla="*/ 0 h 316800"/>
              <a:gd name="connsiteX0" fmla="*/ 0 w 1360800"/>
              <a:gd name="connsiteY0" fmla="*/ 0 h 316800"/>
              <a:gd name="connsiteX1" fmla="*/ 531103 w 1360800"/>
              <a:gd name="connsiteY1" fmla="*/ 0 h 316800"/>
              <a:gd name="connsiteX2" fmla="*/ 1360800 w 1360800"/>
              <a:gd name="connsiteY2" fmla="*/ 0 h 316800"/>
              <a:gd name="connsiteX3" fmla="*/ 1360800 w 1360800"/>
              <a:gd name="connsiteY3" fmla="*/ 316800 h 316800"/>
              <a:gd name="connsiteX4" fmla="*/ 0 w 1360800"/>
              <a:gd name="connsiteY4" fmla="*/ 316800 h 316800"/>
              <a:gd name="connsiteX5" fmla="*/ 0 w 1360800"/>
              <a:gd name="connsiteY5" fmla="*/ 0 h 316800"/>
              <a:gd name="connsiteX0" fmla="*/ 0 w 1360800"/>
              <a:gd name="connsiteY0" fmla="*/ 0 h 316800"/>
              <a:gd name="connsiteX1" fmla="*/ 531103 w 1360800"/>
              <a:gd name="connsiteY1" fmla="*/ 0 h 316800"/>
              <a:gd name="connsiteX2" fmla="*/ 560482 w 1360800"/>
              <a:gd name="connsiteY2" fmla="*/ 0 h 316800"/>
              <a:gd name="connsiteX3" fmla="*/ 1360800 w 1360800"/>
              <a:gd name="connsiteY3" fmla="*/ 0 h 316800"/>
              <a:gd name="connsiteX4" fmla="*/ 1360800 w 1360800"/>
              <a:gd name="connsiteY4" fmla="*/ 316800 h 316800"/>
              <a:gd name="connsiteX5" fmla="*/ 0 w 1360800"/>
              <a:gd name="connsiteY5" fmla="*/ 316800 h 316800"/>
              <a:gd name="connsiteX6" fmla="*/ 0 w 1360800"/>
              <a:gd name="connsiteY6" fmla="*/ 0 h 316800"/>
              <a:gd name="connsiteX0" fmla="*/ 0 w 1360800"/>
              <a:gd name="connsiteY0" fmla="*/ 312144 h 628944"/>
              <a:gd name="connsiteX1" fmla="*/ 531103 w 1360800"/>
              <a:gd name="connsiteY1" fmla="*/ 312144 h 628944"/>
              <a:gd name="connsiteX2" fmla="*/ 534776 w 1360800"/>
              <a:gd name="connsiteY2" fmla="*/ 0 h 628944"/>
              <a:gd name="connsiteX3" fmla="*/ 1360800 w 1360800"/>
              <a:gd name="connsiteY3" fmla="*/ 312144 h 628944"/>
              <a:gd name="connsiteX4" fmla="*/ 1360800 w 1360800"/>
              <a:gd name="connsiteY4" fmla="*/ 628944 h 628944"/>
              <a:gd name="connsiteX5" fmla="*/ 0 w 1360800"/>
              <a:gd name="connsiteY5" fmla="*/ 628944 h 628944"/>
              <a:gd name="connsiteX6" fmla="*/ 0 w 1360800"/>
              <a:gd name="connsiteY6" fmla="*/ 312144 h 628944"/>
              <a:gd name="connsiteX0" fmla="*/ 0 w 1360800"/>
              <a:gd name="connsiteY0" fmla="*/ 312144 h 628944"/>
              <a:gd name="connsiteX1" fmla="*/ 531103 w 1360800"/>
              <a:gd name="connsiteY1" fmla="*/ 312144 h 628944"/>
              <a:gd name="connsiteX2" fmla="*/ 534776 w 1360800"/>
              <a:gd name="connsiteY2" fmla="*/ 0 h 628944"/>
              <a:gd name="connsiteX3" fmla="*/ 769802 w 1360800"/>
              <a:gd name="connsiteY3" fmla="*/ 84462 h 628944"/>
              <a:gd name="connsiteX4" fmla="*/ 1360800 w 1360800"/>
              <a:gd name="connsiteY4" fmla="*/ 312144 h 628944"/>
              <a:gd name="connsiteX5" fmla="*/ 1360800 w 1360800"/>
              <a:gd name="connsiteY5" fmla="*/ 628944 h 628944"/>
              <a:gd name="connsiteX6" fmla="*/ 0 w 1360800"/>
              <a:gd name="connsiteY6" fmla="*/ 628944 h 628944"/>
              <a:gd name="connsiteX7" fmla="*/ 0 w 1360800"/>
              <a:gd name="connsiteY7" fmla="*/ 312144 h 628944"/>
              <a:gd name="connsiteX0" fmla="*/ 0 w 2088154"/>
              <a:gd name="connsiteY0" fmla="*/ 323162 h 639962"/>
              <a:gd name="connsiteX1" fmla="*/ 531103 w 2088154"/>
              <a:gd name="connsiteY1" fmla="*/ 323162 h 639962"/>
              <a:gd name="connsiteX2" fmla="*/ 534776 w 2088154"/>
              <a:gd name="connsiteY2" fmla="*/ 11018 h 639962"/>
              <a:gd name="connsiteX3" fmla="*/ 2088154 w 2088154"/>
              <a:gd name="connsiteY3" fmla="*/ 0 h 639962"/>
              <a:gd name="connsiteX4" fmla="*/ 1360800 w 2088154"/>
              <a:gd name="connsiteY4" fmla="*/ 323162 h 639962"/>
              <a:gd name="connsiteX5" fmla="*/ 1360800 w 2088154"/>
              <a:gd name="connsiteY5" fmla="*/ 639962 h 639962"/>
              <a:gd name="connsiteX6" fmla="*/ 0 w 2088154"/>
              <a:gd name="connsiteY6" fmla="*/ 639962 h 639962"/>
              <a:gd name="connsiteX7" fmla="*/ 0 w 2088154"/>
              <a:gd name="connsiteY7" fmla="*/ 323162 h 639962"/>
              <a:gd name="connsiteX0" fmla="*/ 0 w 2088154"/>
              <a:gd name="connsiteY0" fmla="*/ 323162 h 639962"/>
              <a:gd name="connsiteX1" fmla="*/ 531103 w 2088154"/>
              <a:gd name="connsiteY1" fmla="*/ 323162 h 639962"/>
              <a:gd name="connsiteX2" fmla="*/ 534776 w 2088154"/>
              <a:gd name="connsiteY2" fmla="*/ 11018 h 639962"/>
              <a:gd name="connsiteX3" fmla="*/ 2088154 w 2088154"/>
              <a:gd name="connsiteY3" fmla="*/ 0 h 639962"/>
              <a:gd name="connsiteX4" fmla="*/ 1647479 w 2088154"/>
              <a:gd name="connsiteY4" fmla="*/ 198304 h 639962"/>
              <a:gd name="connsiteX5" fmla="*/ 1360800 w 2088154"/>
              <a:gd name="connsiteY5" fmla="*/ 323162 h 639962"/>
              <a:gd name="connsiteX6" fmla="*/ 1360800 w 2088154"/>
              <a:gd name="connsiteY6" fmla="*/ 639962 h 639962"/>
              <a:gd name="connsiteX7" fmla="*/ 0 w 2088154"/>
              <a:gd name="connsiteY7" fmla="*/ 639962 h 639962"/>
              <a:gd name="connsiteX8" fmla="*/ 0 w 2088154"/>
              <a:gd name="connsiteY8" fmla="*/ 323162 h 639962"/>
              <a:gd name="connsiteX0" fmla="*/ 0 w 2088154"/>
              <a:gd name="connsiteY0" fmla="*/ 323162 h 639962"/>
              <a:gd name="connsiteX1" fmla="*/ 531103 w 2088154"/>
              <a:gd name="connsiteY1" fmla="*/ 323162 h 639962"/>
              <a:gd name="connsiteX2" fmla="*/ 534776 w 2088154"/>
              <a:gd name="connsiteY2" fmla="*/ 11018 h 639962"/>
              <a:gd name="connsiteX3" fmla="*/ 2088154 w 2088154"/>
              <a:gd name="connsiteY3" fmla="*/ 0 h 639962"/>
              <a:gd name="connsiteX4" fmla="*/ 2088154 w 2088154"/>
              <a:gd name="connsiteY4" fmla="*/ 326834 h 639962"/>
              <a:gd name="connsiteX5" fmla="*/ 1360800 w 2088154"/>
              <a:gd name="connsiteY5" fmla="*/ 323162 h 639962"/>
              <a:gd name="connsiteX6" fmla="*/ 1360800 w 2088154"/>
              <a:gd name="connsiteY6" fmla="*/ 639962 h 639962"/>
              <a:gd name="connsiteX7" fmla="*/ 0 w 2088154"/>
              <a:gd name="connsiteY7" fmla="*/ 639962 h 639962"/>
              <a:gd name="connsiteX8" fmla="*/ 0 w 2088154"/>
              <a:gd name="connsiteY8" fmla="*/ 323162 h 639962"/>
              <a:gd name="connsiteX0" fmla="*/ 0 w 2088154"/>
              <a:gd name="connsiteY0" fmla="*/ 323162 h 639962"/>
              <a:gd name="connsiteX1" fmla="*/ 531103 w 2088154"/>
              <a:gd name="connsiteY1" fmla="*/ 323162 h 639962"/>
              <a:gd name="connsiteX2" fmla="*/ 534776 w 2088154"/>
              <a:gd name="connsiteY2" fmla="*/ 11018 h 639962"/>
              <a:gd name="connsiteX3" fmla="*/ 2088154 w 2088154"/>
              <a:gd name="connsiteY3" fmla="*/ 0 h 639962"/>
              <a:gd name="connsiteX4" fmla="*/ 2088154 w 2088154"/>
              <a:gd name="connsiteY4" fmla="*/ 326834 h 639962"/>
              <a:gd name="connsiteX5" fmla="*/ 1360800 w 2088154"/>
              <a:gd name="connsiteY5" fmla="*/ 323162 h 639962"/>
              <a:gd name="connsiteX6" fmla="*/ 1360800 w 2088154"/>
              <a:gd name="connsiteY6" fmla="*/ 639962 h 639962"/>
              <a:gd name="connsiteX7" fmla="*/ 531103 w 2088154"/>
              <a:gd name="connsiteY7" fmla="*/ 638979 h 639962"/>
              <a:gd name="connsiteX8" fmla="*/ 0 w 2088154"/>
              <a:gd name="connsiteY8" fmla="*/ 639962 h 639962"/>
              <a:gd name="connsiteX9" fmla="*/ 0 w 2088154"/>
              <a:gd name="connsiteY9" fmla="*/ 323162 h 639962"/>
              <a:gd name="connsiteX0" fmla="*/ 0 w 2088154"/>
              <a:gd name="connsiteY0" fmla="*/ 323162 h 639962"/>
              <a:gd name="connsiteX1" fmla="*/ 531103 w 2088154"/>
              <a:gd name="connsiteY1" fmla="*/ 323162 h 639962"/>
              <a:gd name="connsiteX2" fmla="*/ 534776 w 2088154"/>
              <a:gd name="connsiteY2" fmla="*/ 11018 h 639962"/>
              <a:gd name="connsiteX3" fmla="*/ 2088154 w 2088154"/>
              <a:gd name="connsiteY3" fmla="*/ 0 h 639962"/>
              <a:gd name="connsiteX4" fmla="*/ 2088154 w 2088154"/>
              <a:gd name="connsiteY4" fmla="*/ 326834 h 639962"/>
              <a:gd name="connsiteX5" fmla="*/ 1360800 w 2088154"/>
              <a:gd name="connsiteY5" fmla="*/ 323162 h 639962"/>
              <a:gd name="connsiteX6" fmla="*/ 1360800 w 2088154"/>
              <a:gd name="connsiteY6" fmla="*/ 639962 h 639962"/>
              <a:gd name="connsiteX7" fmla="*/ 531103 w 2088154"/>
              <a:gd name="connsiteY7" fmla="*/ 638979 h 639962"/>
              <a:gd name="connsiteX8" fmla="*/ 0 w 2088154"/>
              <a:gd name="connsiteY8" fmla="*/ 639962 h 639962"/>
              <a:gd name="connsiteX9" fmla="*/ 0 w 2088154"/>
              <a:gd name="connsiteY9" fmla="*/ 323162 h 639962"/>
              <a:gd name="connsiteX0" fmla="*/ 0 w 2088154"/>
              <a:gd name="connsiteY0" fmla="*/ 323162 h 639962"/>
              <a:gd name="connsiteX1" fmla="*/ 531103 w 2088154"/>
              <a:gd name="connsiteY1" fmla="*/ 323162 h 639962"/>
              <a:gd name="connsiteX2" fmla="*/ 534776 w 2088154"/>
              <a:gd name="connsiteY2" fmla="*/ 11018 h 639962"/>
              <a:gd name="connsiteX3" fmla="*/ 2088154 w 2088154"/>
              <a:gd name="connsiteY3" fmla="*/ 0 h 639962"/>
              <a:gd name="connsiteX4" fmla="*/ 2088154 w 2088154"/>
              <a:gd name="connsiteY4" fmla="*/ 326834 h 639962"/>
              <a:gd name="connsiteX5" fmla="*/ 1360800 w 2088154"/>
              <a:gd name="connsiteY5" fmla="*/ 323162 h 639962"/>
              <a:gd name="connsiteX6" fmla="*/ 1360800 w 2088154"/>
              <a:gd name="connsiteY6" fmla="*/ 639962 h 639962"/>
              <a:gd name="connsiteX7" fmla="*/ 571498 w 2088154"/>
              <a:gd name="connsiteY7" fmla="*/ 635306 h 639962"/>
              <a:gd name="connsiteX8" fmla="*/ 531103 w 2088154"/>
              <a:gd name="connsiteY8" fmla="*/ 638979 h 639962"/>
              <a:gd name="connsiteX9" fmla="*/ 0 w 2088154"/>
              <a:gd name="connsiteY9" fmla="*/ 639962 h 639962"/>
              <a:gd name="connsiteX10" fmla="*/ 0 w 2088154"/>
              <a:gd name="connsiteY10" fmla="*/ 323162 h 639962"/>
              <a:gd name="connsiteX0" fmla="*/ 0 w 2088154"/>
              <a:gd name="connsiteY0" fmla="*/ 323162 h 951122"/>
              <a:gd name="connsiteX1" fmla="*/ 531103 w 2088154"/>
              <a:gd name="connsiteY1" fmla="*/ 323162 h 951122"/>
              <a:gd name="connsiteX2" fmla="*/ 534776 w 2088154"/>
              <a:gd name="connsiteY2" fmla="*/ 11018 h 951122"/>
              <a:gd name="connsiteX3" fmla="*/ 2088154 w 2088154"/>
              <a:gd name="connsiteY3" fmla="*/ 0 h 951122"/>
              <a:gd name="connsiteX4" fmla="*/ 2088154 w 2088154"/>
              <a:gd name="connsiteY4" fmla="*/ 326834 h 951122"/>
              <a:gd name="connsiteX5" fmla="*/ 1360800 w 2088154"/>
              <a:gd name="connsiteY5" fmla="*/ 323162 h 951122"/>
              <a:gd name="connsiteX6" fmla="*/ 1360800 w 2088154"/>
              <a:gd name="connsiteY6" fmla="*/ 639962 h 951122"/>
              <a:gd name="connsiteX7" fmla="*/ 534775 w 2088154"/>
              <a:gd name="connsiteY7" fmla="*/ 951122 h 951122"/>
              <a:gd name="connsiteX8" fmla="*/ 531103 w 2088154"/>
              <a:gd name="connsiteY8" fmla="*/ 638979 h 951122"/>
              <a:gd name="connsiteX9" fmla="*/ 0 w 2088154"/>
              <a:gd name="connsiteY9" fmla="*/ 639962 h 951122"/>
              <a:gd name="connsiteX10" fmla="*/ 0 w 2088154"/>
              <a:gd name="connsiteY10" fmla="*/ 323162 h 951122"/>
              <a:gd name="connsiteX0" fmla="*/ 0 w 2088154"/>
              <a:gd name="connsiteY0" fmla="*/ 323162 h 951122"/>
              <a:gd name="connsiteX1" fmla="*/ 531103 w 2088154"/>
              <a:gd name="connsiteY1" fmla="*/ 323162 h 951122"/>
              <a:gd name="connsiteX2" fmla="*/ 534776 w 2088154"/>
              <a:gd name="connsiteY2" fmla="*/ 11018 h 951122"/>
              <a:gd name="connsiteX3" fmla="*/ 2088154 w 2088154"/>
              <a:gd name="connsiteY3" fmla="*/ 0 h 951122"/>
              <a:gd name="connsiteX4" fmla="*/ 2088154 w 2088154"/>
              <a:gd name="connsiteY4" fmla="*/ 326834 h 951122"/>
              <a:gd name="connsiteX5" fmla="*/ 1360800 w 2088154"/>
              <a:gd name="connsiteY5" fmla="*/ 323162 h 951122"/>
              <a:gd name="connsiteX6" fmla="*/ 1360800 w 2088154"/>
              <a:gd name="connsiteY6" fmla="*/ 639962 h 951122"/>
              <a:gd name="connsiteX7" fmla="*/ 1232510 w 2088154"/>
              <a:gd name="connsiteY7" fmla="*/ 690391 h 951122"/>
              <a:gd name="connsiteX8" fmla="*/ 534775 w 2088154"/>
              <a:gd name="connsiteY8" fmla="*/ 951122 h 951122"/>
              <a:gd name="connsiteX9" fmla="*/ 531103 w 2088154"/>
              <a:gd name="connsiteY9" fmla="*/ 638979 h 951122"/>
              <a:gd name="connsiteX10" fmla="*/ 0 w 2088154"/>
              <a:gd name="connsiteY10" fmla="*/ 639962 h 951122"/>
              <a:gd name="connsiteX11" fmla="*/ 0 w 2088154"/>
              <a:gd name="connsiteY11" fmla="*/ 323162 h 951122"/>
              <a:gd name="connsiteX0" fmla="*/ 0 w 2088154"/>
              <a:gd name="connsiteY0" fmla="*/ 323162 h 951122"/>
              <a:gd name="connsiteX1" fmla="*/ 531103 w 2088154"/>
              <a:gd name="connsiteY1" fmla="*/ 323162 h 951122"/>
              <a:gd name="connsiteX2" fmla="*/ 534776 w 2088154"/>
              <a:gd name="connsiteY2" fmla="*/ 11018 h 951122"/>
              <a:gd name="connsiteX3" fmla="*/ 2088154 w 2088154"/>
              <a:gd name="connsiteY3" fmla="*/ 0 h 951122"/>
              <a:gd name="connsiteX4" fmla="*/ 2088154 w 2088154"/>
              <a:gd name="connsiteY4" fmla="*/ 326834 h 951122"/>
              <a:gd name="connsiteX5" fmla="*/ 1360800 w 2088154"/>
              <a:gd name="connsiteY5" fmla="*/ 323162 h 951122"/>
              <a:gd name="connsiteX6" fmla="*/ 1360800 w 2088154"/>
              <a:gd name="connsiteY6" fmla="*/ 639962 h 951122"/>
              <a:gd name="connsiteX7" fmla="*/ 1919229 w 2088154"/>
              <a:gd name="connsiteY7" fmla="*/ 635307 h 951122"/>
              <a:gd name="connsiteX8" fmla="*/ 534775 w 2088154"/>
              <a:gd name="connsiteY8" fmla="*/ 951122 h 951122"/>
              <a:gd name="connsiteX9" fmla="*/ 531103 w 2088154"/>
              <a:gd name="connsiteY9" fmla="*/ 638979 h 951122"/>
              <a:gd name="connsiteX10" fmla="*/ 0 w 2088154"/>
              <a:gd name="connsiteY10" fmla="*/ 639962 h 951122"/>
              <a:gd name="connsiteX11" fmla="*/ 0 w 2088154"/>
              <a:gd name="connsiteY11" fmla="*/ 323162 h 951122"/>
              <a:gd name="connsiteX0" fmla="*/ 0 w 2088154"/>
              <a:gd name="connsiteY0" fmla="*/ 323162 h 951123"/>
              <a:gd name="connsiteX1" fmla="*/ 531103 w 2088154"/>
              <a:gd name="connsiteY1" fmla="*/ 323162 h 951123"/>
              <a:gd name="connsiteX2" fmla="*/ 534776 w 2088154"/>
              <a:gd name="connsiteY2" fmla="*/ 11018 h 951123"/>
              <a:gd name="connsiteX3" fmla="*/ 2088154 w 2088154"/>
              <a:gd name="connsiteY3" fmla="*/ 0 h 951123"/>
              <a:gd name="connsiteX4" fmla="*/ 2088154 w 2088154"/>
              <a:gd name="connsiteY4" fmla="*/ 326834 h 951123"/>
              <a:gd name="connsiteX5" fmla="*/ 1360800 w 2088154"/>
              <a:gd name="connsiteY5" fmla="*/ 323162 h 951123"/>
              <a:gd name="connsiteX6" fmla="*/ 1360800 w 2088154"/>
              <a:gd name="connsiteY6" fmla="*/ 639962 h 951123"/>
              <a:gd name="connsiteX7" fmla="*/ 1919229 w 2088154"/>
              <a:gd name="connsiteY7" fmla="*/ 635307 h 951123"/>
              <a:gd name="connsiteX8" fmla="*/ 1900867 w 2088154"/>
              <a:gd name="connsiteY8" fmla="*/ 951123 h 951123"/>
              <a:gd name="connsiteX9" fmla="*/ 534775 w 2088154"/>
              <a:gd name="connsiteY9" fmla="*/ 951122 h 951123"/>
              <a:gd name="connsiteX10" fmla="*/ 531103 w 2088154"/>
              <a:gd name="connsiteY10" fmla="*/ 638979 h 951123"/>
              <a:gd name="connsiteX11" fmla="*/ 0 w 2088154"/>
              <a:gd name="connsiteY11" fmla="*/ 639962 h 951123"/>
              <a:gd name="connsiteX12" fmla="*/ 0 w 2088154"/>
              <a:gd name="connsiteY12" fmla="*/ 323162 h 951123"/>
              <a:gd name="connsiteX0" fmla="*/ 0 w 2088154"/>
              <a:gd name="connsiteY0" fmla="*/ 323162 h 951180"/>
              <a:gd name="connsiteX1" fmla="*/ 531103 w 2088154"/>
              <a:gd name="connsiteY1" fmla="*/ 323162 h 951180"/>
              <a:gd name="connsiteX2" fmla="*/ 534776 w 2088154"/>
              <a:gd name="connsiteY2" fmla="*/ 11018 h 951180"/>
              <a:gd name="connsiteX3" fmla="*/ 2088154 w 2088154"/>
              <a:gd name="connsiteY3" fmla="*/ 0 h 951180"/>
              <a:gd name="connsiteX4" fmla="*/ 2088154 w 2088154"/>
              <a:gd name="connsiteY4" fmla="*/ 326834 h 951180"/>
              <a:gd name="connsiteX5" fmla="*/ 1360800 w 2088154"/>
              <a:gd name="connsiteY5" fmla="*/ 323162 h 951180"/>
              <a:gd name="connsiteX6" fmla="*/ 1360800 w 2088154"/>
              <a:gd name="connsiteY6" fmla="*/ 639962 h 951180"/>
              <a:gd name="connsiteX7" fmla="*/ 1919229 w 2088154"/>
              <a:gd name="connsiteY7" fmla="*/ 635307 h 951180"/>
              <a:gd name="connsiteX8" fmla="*/ 1900867 w 2088154"/>
              <a:gd name="connsiteY8" fmla="*/ 951123 h 951180"/>
              <a:gd name="connsiteX9" fmla="*/ 534775 w 2088154"/>
              <a:gd name="connsiteY9" fmla="*/ 951122 h 951180"/>
              <a:gd name="connsiteX10" fmla="*/ 531103 w 2088154"/>
              <a:gd name="connsiteY10" fmla="*/ 638979 h 951180"/>
              <a:gd name="connsiteX11" fmla="*/ 0 w 2088154"/>
              <a:gd name="connsiteY11" fmla="*/ 639962 h 951180"/>
              <a:gd name="connsiteX12" fmla="*/ 0 w 2088154"/>
              <a:gd name="connsiteY12" fmla="*/ 323162 h 951180"/>
              <a:gd name="connsiteX0" fmla="*/ 0 w 2088154"/>
              <a:gd name="connsiteY0" fmla="*/ 323162 h 951195"/>
              <a:gd name="connsiteX1" fmla="*/ 531103 w 2088154"/>
              <a:gd name="connsiteY1" fmla="*/ 323162 h 951195"/>
              <a:gd name="connsiteX2" fmla="*/ 534776 w 2088154"/>
              <a:gd name="connsiteY2" fmla="*/ 11018 h 951195"/>
              <a:gd name="connsiteX3" fmla="*/ 2088154 w 2088154"/>
              <a:gd name="connsiteY3" fmla="*/ 0 h 951195"/>
              <a:gd name="connsiteX4" fmla="*/ 2088154 w 2088154"/>
              <a:gd name="connsiteY4" fmla="*/ 326834 h 951195"/>
              <a:gd name="connsiteX5" fmla="*/ 1360800 w 2088154"/>
              <a:gd name="connsiteY5" fmla="*/ 323162 h 951195"/>
              <a:gd name="connsiteX6" fmla="*/ 1360800 w 2088154"/>
              <a:gd name="connsiteY6" fmla="*/ 639962 h 951195"/>
              <a:gd name="connsiteX7" fmla="*/ 1919229 w 2088154"/>
              <a:gd name="connsiteY7" fmla="*/ 635307 h 951195"/>
              <a:gd name="connsiteX8" fmla="*/ 1900867 w 2088154"/>
              <a:gd name="connsiteY8" fmla="*/ 951123 h 951195"/>
              <a:gd name="connsiteX9" fmla="*/ 534775 w 2088154"/>
              <a:gd name="connsiteY9" fmla="*/ 951122 h 951195"/>
              <a:gd name="connsiteX10" fmla="*/ 531103 w 2088154"/>
              <a:gd name="connsiteY10" fmla="*/ 638979 h 951195"/>
              <a:gd name="connsiteX11" fmla="*/ 0 w 2088154"/>
              <a:gd name="connsiteY11" fmla="*/ 639962 h 951195"/>
              <a:gd name="connsiteX12" fmla="*/ 0 w 2088154"/>
              <a:gd name="connsiteY12" fmla="*/ 323162 h 951195"/>
              <a:gd name="connsiteX0" fmla="*/ 0 w 2088154"/>
              <a:gd name="connsiteY0" fmla="*/ 323162 h 954866"/>
              <a:gd name="connsiteX1" fmla="*/ 531103 w 2088154"/>
              <a:gd name="connsiteY1" fmla="*/ 323162 h 954866"/>
              <a:gd name="connsiteX2" fmla="*/ 534776 w 2088154"/>
              <a:gd name="connsiteY2" fmla="*/ 11018 h 954866"/>
              <a:gd name="connsiteX3" fmla="*/ 2088154 w 2088154"/>
              <a:gd name="connsiteY3" fmla="*/ 0 h 954866"/>
              <a:gd name="connsiteX4" fmla="*/ 2088154 w 2088154"/>
              <a:gd name="connsiteY4" fmla="*/ 326834 h 954866"/>
              <a:gd name="connsiteX5" fmla="*/ 1360800 w 2088154"/>
              <a:gd name="connsiteY5" fmla="*/ 323162 h 954866"/>
              <a:gd name="connsiteX6" fmla="*/ 1360800 w 2088154"/>
              <a:gd name="connsiteY6" fmla="*/ 639962 h 954866"/>
              <a:gd name="connsiteX7" fmla="*/ 1919229 w 2088154"/>
              <a:gd name="connsiteY7" fmla="*/ 635307 h 954866"/>
              <a:gd name="connsiteX8" fmla="*/ 1915556 w 2088154"/>
              <a:gd name="connsiteY8" fmla="*/ 954795 h 954866"/>
              <a:gd name="connsiteX9" fmla="*/ 534775 w 2088154"/>
              <a:gd name="connsiteY9" fmla="*/ 951122 h 954866"/>
              <a:gd name="connsiteX10" fmla="*/ 531103 w 2088154"/>
              <a:gd name="connsiteY10" fmla="*/ 638979 h 954866"/>
              <a:gd name="connsiteX11" fmla="*/ 0 w 2088154"/>
              <a:gd name="connsiteY11" fmla="*/ 639962 h 954866"/>
              <a:gd name="connsiteX12" fmla="*/ 0 w 2088154"/>
              <a:gd name="connsiteY12" fmla="*/ 323162 h 954866"/>
              <a:gd name="connsiteX0" fmla="*/ 0 w 2088154"/>
              <a:gd name="connsiteY0" fmla="*/ 323162 h 954866"/>
              <a:gd name="connsiteX1" fmla="*/ 531103 w 2088154"/>
              <a:gd name="connsiteY1" fmla="*/ 323162 h 954866"/>
              <a:gd name="connsiteX2" fmla="*/ 534776 w 2088154"/>
              <a:gd name="connsiteY2" fmla="*/ 11018 h 954866"/>
              <a:gd name="connsiteX3" fmla="*/ 2088154 w 2088154"/>
              <a:gd name="connsiteY3" fmla="*/ 0 h 954866"/>
              <a:gd name="connsiteX4" fmla="*/ 2088154 w 2088154"/>
              <a:gd name="connsiteY4" fmla="*/ 326834 h 954866"/>
              <a:gd name="connsiteX5" fmla="*/ 1383239 w 2088154"/>
              <a:gd name="connsiteY5" fmla="*/ 323162 h 954866"/>
              <a:gd name="connsiteX6" fmla="*/ 1360800 w 2088154"/>
              <a:gd name="connsiteY6" fmla="*/ 639962 h 954866"/>
              <a:gd name="connsiteX7" fmla="*/ 1919229 w 2088154"/>
              <a:gd name="connsiteY7" fmla="*/ 635307 h 954866"/>
              <a:gd name="connsiteX8" fmla="*/ 1915556 w 2088154"/>
              <a:gd name="connsiteY8" fmla="*/ 954795 h 954866"/>
              <a:gd name="connsiteX9" fmla="*/ 534775 w 2088154"/>
              <a:gd name="connsiteY9" fmla="*/ 951122 h 954866"/>
              <a:gd name="connsiteX10" fmla="*/ 531103 w 2088154"/>
              <a:gd name="connsiteY10" fmla="*/ 638979 h 954866"/>
              <a:gd name="connsiteX11" fmla="*/ 0 w 2088154"/>
              <a:gd name="connsiteY11" fmla="*/ 639962 h 954866"/>
              <a:gd name="connsiteX12" fmla="*/ 0 w 2088154"/>
              <a:gd name="connsiteY12" fmla="*/ 323162 h 954866"/>
              <a:gd name="connsiteX0" fmla="*/ 0 w 2088154"/>
              <a:gd name="connsiteY0" fmla="*/ 323162 h 954866"/>
              <a:gd name="connsiteX1" fmla="*/ 531103 w 2088154"/>
              <a:gd name="connsiteY1" fmla="*/ 323162 h 954866"/>
              <a:gd name="connsiteX2" fmla="*/ 534776 w 2088154"/>
              <a:gd name="connsiteY2" fmla="*/ 11018 h 954866"/>
              <a:gd name="connsiteX3" fmla="*/ 2088154 w 2088154"/>
              <a:gd name="connsiteY3" fmla="*/ 0 h 954866"/>
              <a:gd name="connsiteX4" fmla="*/ 2088154 w 2088154"/>
              <a:gd name="connsiteY4" fmla="*/ 326834 h 954866"/>
              <a:gd name="connsiteX5" fmla="*/ 1383239 w 2088154"/>
              <a:gd name="connsiteY5" fmla="*/ 323162 h 954866"/>
              <a:gd name="connsiteX6" fmla="*/ 1388849 w 2088154"/>
              <a:gd name="connsiteY6" fmla="*/ 637158 h 954866"/>
              <a:gd name="connsiteX7" fmla="*/ 1919229 w 2088154"/>
              <a:gd name="connsiteY7" fmla="*/ 635307 h 954866"/>
              <a:gd name="connsiteX8" fmla="*/ 1915556 w 2088154"/>
              <a:gd name="connsiteY8" fmla="*/ 954795 h 954866"/>
              <a:gd name="connsiteX9" fmla="*/ 534775 w 2088154"/>
              <a:gd name="connsiteY9" fmla="*/ 951122 h 954866"/>
              <a:gd name="connsiteX10" fmla="*/ 531103 w 2088154"/>
              <a:gd name="connsiteY10" fmla="*/ 638979 h 954866"/>
              <a:gd name="connsiteX11" fmla="*/ 0 w 2088154"/>
              <a:gd name="connsiteY11" fmla="*/ 639962 h 954866"/>
              <a:gd name="connsiteX12" fmla="*/ 0 w 2088154"/>
              <a:gd name="connsiteY12" fmla="*/ 323162 h 954866"/>
              <a:gd name="connsiteX0" fmla="*/ 0 w 2088154"/>
              <a:gd name="connsiteY0" fmla="*/ 323162 h 954866"/>
              <a:gd name="connsiteX1" fmla="*/ 531103 w 2088154"/>
              <a:gd name="connsiteY1" fmla="*/ 323162 h 954866"/>
              <a:gd name="connsiteX2" fmla="*/ 534776 w 2088154"/>
              <a:gd name="connsiteY2" fmla="*/ 11018 h 954866"/>
              <a:gd name="connsiteX3" fmla="*/ 2088154 w 2088154"/>
              <a:gd name="connsiteY3" fmla="*/ 0 h 954866"/>
              <a:gd name="connsiteX4" fmla="*/ 2088154 w 2088154"/>
              <a:gd name="connsiteY4" fmla="*/ 326834 h 954866"/>
              <a:gd name="connsiteX5" fmla="*/ 1383239 w 2088154"/>
              <a:gd name="connsiteY5" fmla="*/ 323162 h 954866"/>
              <a:gd name="connsiteX6" fmla="*/ 1386198 w 2088154"/>
              <a:gd name="connsiteY6" fmla="*/ 618605 h 954866"/>
              <a:gd name="connsiteX7" fmla="*/ 1919229 w 2088154"/>
              <a:gd name="connsiteY7" fmla="*/ 635307 h 954866"/>
              <a:gd name="connsiteX8" fmla="*/ 1915556 w 2088154"/>
              <a:gd name="connsiteY8" fmla="*/ 954795 h 954866"/>
              <a:gd name="connsiteX9" fmla="*/ 534775 w 2088154"/>
              <a:gd name="connsiteY9" fmla="*/ 951122 h 954866"/>
              <a:gd name="connsiteX10" fmla="*/ 531103 w 2088154"/>
              <a:gd name="connsiteY10" fmla="*/ 638979 h 954866"/>
              <a:gd name="connsiteX11" fmla="*/ 0 w 2088154"/>
              <a:gd name="connsiteY11" fmla="*/ 639962 h 954866"/>
              <a:gd name="connsiteX12" fmla="*/ 0 w 2088154"/>
              <a:gd name="connsiteY12" fmla="*/ 323162 h 954866"/>
              <a:gd name="connsiteX0" fmla="*/ 0 w 2088154"/>
              <a:gd name="connsiteY0" fmla="*/ 323162 h 954860"/>
              <a:gd name="connsiteX1" fmla="*/ 531103 w 2088154"/>
              <a:gd name="connsiteY1" fmla="*/ 323162 h 954860"/>
              <a:gd name="connsiteX2" fmla="*/ 534776 w 2088154"/>
              <a:gd name="connsiteY2" fmla="*/ 11018 h 954860"/>
              <a:gd name="connsiteX3" fmla="*/ 2088154 w 2088154"/>
              <a:gd name="connsiteY3" fmla="*/ 0 h 954860"/>
              <a:gd name="connsiteX4" fmla="*/ 2088154 w 2088154"/>
              <a:gd name="connsiteY4" fmla="*/ 326834 h 954860"/>
              <a:gd name="connsiteX5" fmla="*/ 1383239 w 2088154"/>
              <a:gd name="connsiteY5" fmla="*/ 323162 h 954860"/>
              <a:gd name="connsiteX6" fmla="*/ 1386198 w 2088154"/>
              <a:gd name="connsiteY6" fmla="*/ 618605 h 954860"/>
              <a:gd name="connsiteX7" fmla="*/ 1916578 w 2088154"/>
              <a:gd name="connsiteY7" fmla="*/ 614104 h 954860"/>
              <a:gd name="connsiteX8" fmla="*/ 1915556 w 2088154"/>
              <a:gd name="connsiteY8" fmla="*/ 954795 h 954860"/>
              <a:gd name="connsiteX9" fmla="*/ 534775 w 2088154"/>
              <a:gd name="connsiteY9" fmla="*/ 951122 h 954860"/>
              <a:gd name="connsiteX10" fmla="*/ 531103 w 2088154"/>
              <a:gd name="connsiteY10" fmla="*/ 638979 h 954860"/>
              <a:gd name="connsiteX11" fmla="*/ 0 w 2088154"/>
              <a:gd name="connsiteY11" fmla="*/ 639962 h 954860"/>
              <a:gd name="connsiteX12" fmla="*/ 0 w 2088154"/>
              <a:gd name="connsiteY12" fmla="*/ 323162 h 95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8154" h="954860">
                <a:moveTo>
                  <a:pt x="0" y="323162"/>
                </a:moveTo>
                <a:lnTo>
                  <a:pt x="531103" y="323162"/>
                </a:lnTo>
                <a:cubicBezTo>
                  <a:pt x="532327" y="219114"/>
                  <a:pt x="533552" y="115066"/>
                  <a:pt x="534776" y="11018"/>
                </a:cubicBezTo>
                <a:lnTo>
                  <a:pt x="2088154" y="0"/>
                </a:lnTo>
                <a:lnTo>
                  <a:pt x="2088154" y="326834"/>
                </a:lnTo>
                <a:lnTo>
                  <a:pt x="1383239" y="323162"/>
                </a:lnTo>
                <a:cubicBezTo>
                  <a:pt x="1384225" y="421643"/>
                  <a:pt x="1385212" y="520124"/>
                  <a:pt x="1386198" y="618605"/>
                </a:cubicBezTo>
                <a:lnTo>
                  <a:pt x="1916578" y="614104"/>
                </a:lnTo>
                <a:cubicBezTo>
                  <a:pt x="1917803" y="689999"/>
                  <a:pt x="1925348" y="959691"/>
                  <a:pt x="1915556" y="954795"/>
                </a:cubicBezTo>
                <a:lnTo>
                  <a:pt x="534775" y="951122"/>
                </a:lnTo>
                <a:lnTo>
                  <a:pt x="531103" y="638979"/>
                </a:lnTo>
                <a:lnTo>
                  <a:pt x="0" y="639962"/>
                </a:lnTo>
                <a:lnTo>
                  <a:pt x="0" y="323162"/>
                </a:lnTo>
                <a:close/>
              </a:path>
            </a:pathLst>
          </a:custGeom>
          <a:ln>
            <a:prstDash val="dash"/>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just"/>
            <a:r>
              <a:rPr lang="ja-JP" altLang="en-US" sz="1200" dirty="0" smtClean="0"/>
              <a:t>　　　 補給支援特措法</a:t>
            </a:r>
            <a:r>
              <a:rPr lang="en-US" altLang="ja-JP" sz="1200" dirty="0" smtClean="0"/>
              <a:t/>
            </a:r>
            <a:br>
              <a:rPr lang="en-US" altLang="ja-JP" sz="1200" dirty="0" smtClean="0"/>
            </a:br>
            <a:r>
              <a:rPr lang="ja-JP" altLang="en-US" sz="900" dirty="0" smtClean="0"/>
              <a:t>　</a:t>
            </a:r>
            <a:endParaRPr lang="en-US" altLang="ja-JP" sz="1200" dirty="0"/>
          </a:p>
          <a:p>
            <a:r>
              <a:rPr lang="ja-JP" altLang="en-US" sz="1200" dirty="0" smtClean="0"/>
              <a:t>テ ロ 対 策特 措 法  　       </a:t>
            </a:r>
            <a:r>
              <a:rPr lang="en-US" altLang="ja-JP" sz="1200" dirty="0" smtClean="0"/>
              <a:t/>
            </a:r>
            <a:br>
              <a:rPr lang="en-US" altLang="ja-JP" sz="1200" dirty="0" smtClean="0"/>
            </a:br>
            <a:r>
              <a:rPr lang="ja-JP" altLang="en-US" sz="1000" dirty="0" smtClean="0"/>
              <a:t>　</a:t>
            </a:r>
            <a:r>
              <a:rPr lang="en-US" altLang="ja-JP" sz="1200" dirty="0" smtClean="0"/>
              <a:t/>
            </a:r>
            <a:br>
              <a:rPr lang="en-US" altLang="ja-JP" sz="1200" dirty="0" smtClean="0"/>
            </a:br>
            <a:r>
              <a:rPr lang="en-US" altLang="ja-JP" sz="1200" dirty="0" smtClean="0"/>
              <a:t>                </a:t>
            </a:r>
            <a:r>
              <a:rPr lang="ja-JP" altLang="en-US" sz="1200" dirty="0" smtClean="0"/>
              <a:t>イ  ラ  ク  特  措  法</a:t>
            </a:r>
          </a:p>
        </p:txBody>
      </p:sp>
      <p:sp>
        <p:nvSpPr>
          <p:cNvPr id="2" name="テキスト ボックス 1"/>
          <p:cNvSpPr txBox="1"/>
          <p:nvPr/>
        </p:nvSpPr>
        <p:spPr>
          <a:xfrm>
            <a:off x="8334103" y="1201783"/>
            <a:ext cx="391886"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40" name="テキスト ボックス 39"/>
          <p:cNvSpPr txBox="1"/>
          <p:nvPr/>
        </p:nvSpPr>
        <p:spPr>
          <a:xfrm>
            <a:off x="8329749" y="2355671"/>
            <a:ext cx="391886" cy="369332"/>
          </a:xfrm>
          <a:prstGeom prst="rect">
            <a:avLst/>
          </a:prstGeom>
          <a:noFill/>
        </p:spPr>
        <p:txBody>
          <a:bodyPr wrap="square" rtlCol="0">
            <a:spAutoFit/>
          </a:bodyPr>
          <a:lstStyle/>
          <a:p>
            <a:r>
              <a:rPr lang="ja-JP" altLang="en-US" dirty="0"/>
              <a:t>②</a:t>
            </a:r>
            <a:endParaRPr kumimoji="1" lang="ja-JP" altLang="en-US" dirty="0"/>
          </a:p>
        </p:txBody>
      </p:sp>
      <p:sp>
        <p:nvSpPr>
          <p:cNvPr id="41" name="テキスト ボックス 40"/>
          <p:cNvSpPr txBox="1"/>
          <p:nvPr/>
        </p:nvSpPr>
        <p:spPr>
          <a:xfrm>
            <a:off x="8334098" y="3091538"/>
            <a:ext cx="391886" cy="369332"/>
          </a:xfrm>
          <a:prstGeom prst="rect">
            <a:avLst/>
          </a:prstGeom>
          <a:noFill/>
        </p:spPr>
        <p:txBody>
          <a:bodyPr wrap="square" rtlCol="0">
            <a:spAutoFit/>
          </a:bodyPr>
          <a:lstStyle/>
          <a:p>
            <a:r>
              <a:rPr kumimoji="1" lang="ja-JP" altLang="en-US" dirty="0" smtClean="0"/>
              <a:t>③</a:t>
            </a:r>
            <a:endParaRPr kumimoji="1" lang="ja-JP" altLang="en-US" dirty="0"/>
          </a:p>
        </p:txBody>
      </p:sp>
      <p:sp>
        <p:nvSpPr>
          <p:cNvPr id="42" name="テキスト ボックス 41"/>
          <p:cNvSpPr txBox="1"/>
          <p:nvPr/>
        </p:nvSpPr>
        <p:spPr>
          <a:xfrm>
            <a:off x="8334099" y="3675021"/>
            <a:ext cx="391886" cy="369332"/>
          </a:xfrm>
          <a:prstGeom prst="rect">
            <a:avLst/>
          </a:prstGeom>
          <a:noFill/>
        </p:spPr>
        <p:txBody>
          <a:bodyPr wrap="square" rtlCol="0">
            <a:spAutoFit/>
          </a:bodyPr>
          <a:lstStyle/>
          <a:p>
            <a:r>
              <a:rPr lang="ja-JP" altLang="en-US" dirty="0" smtClean="0"/>
              <a:t>④</a:t>
            </a:r>
            <a:endParaRPr kumimoji="1" lang="ja-JP" altLang="en-US" dirty="0"/>
          </a:p>
        </p:txBody>
      </p:sp>
      <p:sp>
        <p:nvSpPr>
          <p:cNvPr id="44" name="テキスト ボックス 43"/>
          <p:cNvSpPr txBox="1"/>
          <p:nvPr/>
        </p:nvSpPr>
        <p:spPr>
          <a:xfrm>
            <a:off x="8338448" y="4319950"/>
            <a:ext cx="391886" cy="369332"/>
          </a:xfrm>
          <a:prstGeom prst="rect">
            <a:avLst/>
          </a:prstGeom>
          <a:noFill/>
        </p:spPr>
        <p:txBody>
          <a:bodyPr wrap="square" rtlCol="0">
            <a:spAutoFit/>
          </a:bodyPr>
          <a:lstStyle/>
          <a:p>
            <a:r>
              <a:rPr lang="ja-JP" altLang="en-US" dirty="0" smtClean="0"/>
              <a:t>⑤</a:t>
            </a:r>
            <a:endParaRPr kumimoji="1" lang="ja-JP" altLang="en-US" dirty="0"/>
          </a:p>
        </p:txBody>
      </p:sp>
      <p:sp>
        <p:nvSpPr>
          <p:cNvPr id="45" name="テキスト ボックス 44"/>
          <p:cNvSpPr txBox="1"/>
          <p:nvPr/>
        </p:nvSpPr>
        <p:spPr>
          <a:xfrm>
            <a:off x="8342800" y="5068476"/>
            <a:ext cx="391886" cy="369332"/>
          </a:xfrm>
          <a:prstGeom prst="rect">
            <a:avLst/>
          </a:prstGeom>
          <a:noFill/>
        </p:spPr>
        <p:txBody>
          <a:bodyPr wrap="square" rtlCol="0">
            <a:spAutoFit/>
          </a:bodyPr>
          <a:lstStyle/>
          <a:p>
            <a:r>
              <a:rPr kumimoji="1" lang="ja-JP" altLang="en-US" dirty="0" smtClean="0"/>
              <a:t>⑥</a:t>
            </a:r>
            <a:endParaRPr kumimoji="1" lang="ja-JP" altLang="en-US" dirty="0"/>
          </a:p>
        </p:txBody>
      </p:sp>
      <p:sp>
        <p:nvSpPr>
          <p:cNvPr id="46" name="テキスト ボックス 45"/>
          <p:cNvSpPr txBox="1"/>
          <p:nvPr/>
        </p:nvSpPr>
        <p:spPr>
          <a:xfrm>
            <a:off x="3168649" y="2785566"/>
            <a:ext cx="971549" cy="261610"/>
          </a:xfrm>
          <a:prstGeom prst="rect">
            <a:avLst/>
          </a:prstGeom>
          <a:noFill/>
        </p:spPr>
        <p:txBody>
          <a:bodyPr wrap="square" rtlCol="0">
            <a:spAutoFit/>
          </a:bodyPr>
          <a:lstStyle/>
          <a:p>
            <a:r>
              <a:rPr kumimoji="1" lang="ja-JP" altLang="en-US" sz="1100" b="1" dirty="0" smtClean="0">
                <a:latin typeface="HG丸ｺﾞｼｯｸM-PRO" panose="020F0600000000000000" pitchFamily="50" charset="-128"/>
                <a:ea typeface="HG丸ｺﾞｼｯｸM-PRO" panose="020F0600000000000000" pitchFamily="50" charset="-128"/>
              </a:rPr>
              <a:t>・９９年</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a:off x="1512985" y="5446777"/>
            <a:ext cx="971549" cy="261610"/>
          </a:xfrm>
          <a:prstGeom prst="rect">
            <a:avLst/>
          </a:prstGeom>
          <a:noFill/>
        </p:spPr>
        <p:txBody>
          <a:bodyPr wrap="square" rtlCol="0">
            <a:spAutoFit/>
          </a:bodyPr>
          <a:lstStyle/>
          <a:p>
            <a:r>
              <a:rPr kumimoji="1" lang="ja-JP" altLang="en-US" sz="1100" b="1" dirty="0" smtClean="0">
                <a:latin typeface="HG丸ｺﾞｼｯｸM-PRO" panose="020F0600000000000000" pitchFamily="50" charset="-128"/>
                <a:ea typeface="HG丸ｺﾞｼｯｸM-PRO" panose="020F0600000000000000" pitchFamily="50" charset="-128"/>
              </a:rPr>
              <a:t>・９２年</a:t>
            </a:r>
            <a:endParaRPr kumimoji="1" lang="ja-JP" altLang="en-US" sz="1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xmlns="" val="1587392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矢印コネクタ 4"/>
          <p:cNvCxnSpPr/>
          <p:nvPr/>
        </p:nvCxnSpPr>
        <p:spPr>
          <a:xfrm flipV="1">
            <a:off x="768306" y="832042"/>
            <a:ext cx="8032789" cy="3621"/>
          </a:xfrm>
          <a:prstGeom prst="straightConnector1">
            <a:avLst/>
          </a:prstGeom>
          <a:ln w="44450">
            <a:gradFill flip="none" rotWithShape="1">
              <a:gsLst>
                <a:gs pos="0">
                  <a:srgbClr val="0070C0"/>
                </a:gs>
                <a:gs pos="50000">
                  <a:srgbClr val="FFFF00"/>
                </a:gs>
                <a:gs pos="100000">
                  <a:srgbClr val="FF0000"/>
                </a:gs>
              </a:gsLst>
              <a:lin ang="0" scaled="1"/>
              <a:tileRect/>
            </a:gradFill>
            <a:tailEnd type="arrow"/>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6699008" y="630127"/>
            <a:ext cx="1955985" cy="236540"/>
          </a:xfrm>
          <a:prstGeom prst="rect">
            <a:avLst/>
          </a:prstGeom>
        </p:spPr>
        <p:txBody>
          <a:bodyPr wrap="none">
            <a:spAutoFit/>
          </a:bodyPr>
          <a:lstStyle/>
          <a:p>
            <a:r>
              <a:rPr lang="ja-JP" altLang="en-US" sz="937" dirty="0">
                <a:solidFill>
                  <a:prstClr val="black"/>
                </a:solidFill>
              </a:rPr>
              <a:t>（横軸）事態の状況・前提をイメージ</a:t>
            </a:r>
          </a:p>
        </p:txBody>
      </p:sp>
      <p:sp>
        <p:nvSpPr>
          <p:cNvPr id="8" name="角丸四角形 7"/>
          <p:cNvSpPr/>
          <p:nvPr/>
        </p:nvSpPr>
        <p:spPr>
          <a:xfrm>
            <a:off x="768396" y="2517074"/>
            <a:ext cx="2699199" cy="907152"/>
          </a:xfrm>
          <a:prstGeom prst="roundRect">
            <a:avLst>
              <a:gd name="adj" fmla="val 10422"/>
            </a:avLst>
          </a:prstGeom>
          <a:ln w="28575">
            <a:solidFill>
              <a:srgbClr val="92D050"/>
            </a:solidFill>
          </a:ln>
        </p:spPr>
        <p:style>
          <a:lnRef idx="2">
            <a:schemeClr val="accent5"/>
          </a:lnRef>
          <a:fillRef idx="1">
            <a:schemeClr val="lt1"/>
          </a:fillRef>
          <a:effectRef idx="0">
            <a:schemeClr val="accent5"/>
          </a:effectRef>
          <a:fontRef idx="minor">
            <a:schemeClr val="dk1"/>
          </a:fontRef>
        </p:style>
        <p:txBody>
          <a:bodyPr rtlCol="0" anchor="ctr"/>
          <a:lstStyle/>
          <a:p>
            <a:r>
              <a:rPr lang="ja-JP" altLang="en-US" sz="1292" dirty="0">
                <a:solidFill>
                  <a:srgbClr val="0070C0"/>
                </a:solidFill>
              </a:rPr>
              <a:t>平時における米軍に対する物品役務の提供</a:t>
            </a:r>
            <a:r>
              <a:rPr lang="en-US" altLang="ja-JP" sz="1108" dirty="0">
                <a:solidFill>
                  <a:srgbClr val="0070C0"/>
                </a:solidFill>
              </a:rPr>
              <a:t>【</a:t>
            </a:r>
            <a:r>
              <a:rPr lang="ja-JP" altLang="en-US" sz="1108" dirty="0">
                <a:solidFill>
                  <a:srgbClr val="0070C0"/>
                </a:solidFill>
              </a:rPr>
              <a:t>自衛隊法</a:t>
            </a:r>
            <a:r>
              <a:rPr lang="en-US" altLang="ja-JP" sz="1108" dirty="0">
                <a:solidFill>
                  <a:srgbClr val="0070C0"/>
                </a:solidFill>
              </a:rPr>
              <a:t>】</a:t>
            </a:r>
            <a:r>
              <a:rPr lang="ja-JP" altLang="en-US" sz="1108" dirty="0">
                <a:solidFill>
                  <a:srgbClr val="0070C0"/>
                </a:solidFill>
              </a:rPr>
              <a:t>（拡充）</a:t>
            </a:r>
            <a:endParaRPr lang="en-US" altLang="ja-JP" sz="1108" dirty="0">
              <a:solidFill>
                <a:srgbClr val="0070C0"/>
              </a:solidFill>
            </a:endParaRPr>
          </a:p>
          <a:p>
            <a:pPr marL="74401" indent="-74401">
              <a:spcBef>
                <a:spcPts val="511"/>
              </a:spcBef>
            </a:pPr>
            <a:r>
              <a:rPr lang="ja-JP" altLang="en-US" sz="1015" dirty="0">
                <a:solidFill>
                  <a:prstClr val="black"/>
                </a:solidFill>
              </a:rPr>
              <a:t>・駐留軍施設等の警護を行う場合等提供可能な場面を拡充（米国）</a:t>
            </a:r>
          </a:p>
        </p:txBody>
      </p:sp>
      <p:sp>
        <p:nvSpPr>
          <p:cNvPr id="9" name="角丸四角形 8"/>
          <p:cNvSpPr/>
          <p:nvPr/>
        </p:nvSpPr>
        <p:spPr>
          <a:xfrm>
            <a:off x="768396" y="3511459"/>
            <a:ext cx="2699199" cy="2371778"/>
          </a:xfrm>
          <a:prstGeom prst="roundRect">
            <a:avLst>
              <a:gd name="adj" fmla="val 7692"/>
            </a:avLst>
          </a:prstGeom>
          <a:ln w="28575">
            <a:solidFill>
              <a:srgbClr val="0B76B8"/>
            </a:solid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1363" dirty="0">
                <a:solidFill>
                  <a:prstClr val="black"/>
                </a:solidFill>
              </a:rPr>
              <a:t>国際的な平和協力活動</a:t>
            </a:r>
            <a:endParaRPr lang="en-US" altLang="ja-JP" sz="1363" dirty="0">
              <a:solidFill>
                <a:prstClr val="black"/>
              </a:solidFill>
            </a:endParaRPr>
          </a:p>
          <a:p>
            <a:pPr algn="ctr"/>
            <a:r>
              <a:rPr lang="en-US" altLang="ja-JP" sz="1193" dirty="0">
                <a:solidFill>
                  <a:srgbClr val="0070C0"/>
                </a:solidFill>
              </a:rPr>
              <a:t>【</a:t>
            </a:r>
            <a:r>
              <a:rPr lang="ja-JP" altLang="en-US" sz="1193" dirty="0">
                <a:solidFill>
                  <a:srgbClr val="0070C0"/>
                </a:solidFill>
              </a:rPr>
              <a:t>国際平和協力法</a:t>
            </a:r>
            <a:r>
              <a:rPr lang="en-US" altLang="ja-JP" sz="1193" dirty="0">
                <a:solidFill>
                  <a:srgbClr val="0070C0"/>
                </a:solidFill>
              </a:rPr>
              <a:t>】</a:t>
            </a:r>
          </a:p>
          <a:p>
            <a:r>
              <a:rPr lang="ja-JP" altLang="en-US" sz="1363" dirty="0">
                <a:solidFill>
                  <a:srgbClr val="0070C0"/>
                </a:solidFill>
              </a:rPr>
              <a:t>国連ＰＫＯ等</a:t>
            </a:r>
            <a:r>
              <a:rPr lang="ja-JP" altLang="en-US" sz="1108" dirty="0">
                <a:solidFill>
                  <a:srgbClr val="0070C0"/>
                </a:solidFill>
              </a:rPr>
              <a:t>（拡充）</a:t>
            </a:r>
            <a:endParaRPr lang="en-US" altLang="ja-JP" sz="1108" dirty="0">
              <a:solidFill>
                <a:srgbClr val="0070C0"/>
              </a:solidFill>
            </a:endParaRPr>
          </a:p>
          <a:p>
            <a:pPr>
              <a:spcBef>
                <a:spcPts val="277"/>
              </a:spcBef>
            </a:pPr>
            <a:r>
              <a:rPr lang="ja-JP" altLang="en-US" sz="1200" dirty="0">
                <a:solidFill>
                  <a:prstClr val="black"/>
                </a:solidFill>
              </a:rPr>
              <a:t>・いわゆる安全確保などの業務拡充</a:t>
            </a:r>
          </a:p>
          <a:p>
            <a:pPr marL="74401" indent="-74401"/>
            <a:r>
              <a:rPr lang="ja-JP" altLang="en-US" sz="1200" dirty="0">
                <a:solidFill>
                  <a:prstClr val="black"/>
                </a:solidFill>
              </a:rPr>
              <a:t>・必要な場合の武器使用権限の拡充</a:t>
            </a:r>
            <a:endParaRPr lang="en-US" altLang="ja-JP" sz="1200" dirty="0">
              <a:solidFill>
                <a:prstClr val="black"/>
              </a:solidFill>
            </a:endParaRPr>
          </a:p>
          <a:p>
            <a:pPr marL="74401" indent="-74401"/>
            <a:endParaRPr lang="en-US" altLang="ja-JP" sz="1200" dirty="0">
              <a:solidFill>
                <a:prstClr val="black"/>
              </a:solidFill>
            </a:endParaRPr>
          </a:p>
          <a:p>
            <a:pPr>
              <a:spcBef>
                <a:spcPts val="511"/>
              </a:spcBef>
            </a:pPr>
            <a:endParaRPr lang="en-US" altLang="ja-JP" sz="171" dirty="0">
              <a:solidFill>
                <a:srgbClr val="FF0000"/>
              </a:solidFill>
            </a:endParaRPr>
          </a:p>
          <a:p>
            <a:pPr>
              <a:spcBef>
                <a:spcPts val="511"/>
              </a:spcBef>
            </a:pPr>
            <a:r>
              <a:rPr lang="ja-JP" altLang="en-US" sz="1385" dirty="0">
                <a:solidFill>
                  <a:srgbClr val="FF0000"/>
                </a:solidFill>
              </a:rPr>
              <a:t>国際連携平和安全活動の実施</a:t>
            </a:r>
            <a:endParaRPr lang="en-US" altLang="ja-JP" sz="1385" dirty="0">
              <a:solidFill>
                <a:srgbClr val="FF0000"/>
              </a:solidFill>
            </a:endParaRPr>
          </a:p>
          <a:p>
            <a:pPr>
              <a:spcBef>
                <a:spcPts val="277"/>
              </a:spcBef>
            </a:pPr>
            <a:r>
              <a:rPr lang="ja-JP" altLang="en-US" sz="1108" dirty="0">
                <a:solidFill>
                  <a:srgbClr val="FF0000"/>
                </a:solidFill>
              </a:rPr>
              <a:t>（非国連統括型の国際的な平和協力活動。新設）</a:t>
            </a:r>
            <a:endParaRPr lang="en-US" altLang="ja-JP" sz="1108" dirty="0">
              <a:solidFill>
                <a:srgbClr val="FF0000"/>
              </a:solidFill>
            </a:endParaRPr>
          </a:p>
        </p:txBody>
      </p:sp>
      <p:sp>
        <p:nvSpPr>
          <p:cNvPr id="10" name="角丸四角形 9"/>
          <p:cNvSpPr/>
          <p:nvPr/>
        </p:nvSpPr>
        <p:spPr>
          <a:xfrm>
            <a:off x="6173659" y="965493"/>
            <a:ext cx="2718820" cy="1093240"/>
          </a:xfrm>
          <a:prstGeom prst="roundRect">
            <a:avLst>
              <a:gd name="adj" fmla="val 5184"/>
            </a:avLst>
          </a:prstGeom>
          <a:ln w="28575">
            <a:solidFill>
              <a:srgbClr val="FF4800"/>
            </a:solidFill>
          </a:ln>
        </p:spPr>
        <p:style>
          <a:lnRef idx="2">
            <a:schemeClr val="accent2"/>
          </a:lnRef>
          <a:fillRef idx="1">
            <a:schemeClr val="lt1"/>
          </a:fillRef>
          <a:effectRef idx="0">
            <a:schemeClr val="accent2"/>
          </a:effectRef>
          <a:fontRef idx="minor">
            <a:schemeClr val="dk1"/>
          </a:fontRef>
        </p:style>
        <p:txBody>
          <a:bodyPr rtlCol="0" anchor="t"/>
          <a:lstStyle/>
          <a:p>
            <a:r>
              <a:rPr lang="ja-JP" altLang="en-US" sz="1363" dirty="0">
                <a:solidFill>
                  <a:prstClr val="black"/>
                </a:solidFill>
              </a:rPr>
              <a:t>　</a:t>
            </a:r>
            <a:r>
              <a:rPr lang="ja-JP" altLang="en-US" sz="1363" u="sng" dirty="0" smtClean="0">
                <a:solidFill>
                  <a:prstClr val="black"/>
                </a:solidFill>
              </a:rPr>
              <a:t>武力</a:t>
            </a:r>
            <a:r>
              <a:rPr lang="ja-JP" altLang="en-US" sz="1363" u="sng" dirty="0">
                <a:solidFill>
                  <a:prstClr val="black"/>
                </a:solidFill>
              </a:rPr>
              <a:t>攻撃事態等</a:t>
            </a:r>
            <a:r>
              <a:rPr lang="ja-JP" altLang="en-US" sz="1363" dirty="0">
                <a:solidFill>
                  <a:prstClr val="black"/>
                </a:solidFill>
              </a:rPr>
              <a:t>への対処</a:t>
            </a:r>
            <a:endParaRPr lang="en-US" altLang="ja-JP" sz="1363" dirty="0">
              <a:solidFill>
                <a:prstClr val="black"/>
              </a:solidFill>
            </a:endParaRPr>
          </a:p>
          <a:p>
            <a:r>
              <a:rPr lang="ja-JP" altLang="en-US" sz="1193" dirty="0" smtClean="0">
                <a:solidFill>
                  <a:prstClr val="black"/>
                </a:solidFill>
              </a:rPr>
              <a:t>　</a:t>
            </a:r>
            <a:r>
              <a:rPr lang="en-US" altLang="ja-JP" sz="1193" dirty="0" smtClean="0">
                <a:solidFill>
                  <a:prstClr val="black"/>
                </a:solidFill>
              </a:rPr>
              <a:t>【</a:t>
            </a:r>
            <a:r>
              <a:rPr lang="ja-JP" altLang="en-US" sz="1193" dirty="0">
                <a:solidFill>
                  <a:prstClr val="black"/>
                </a:solidFill>
              </a:rPr>
              <a:t>事態対処法制</a:t>
            </a:r>
            <a:r>
              <a:rPr lang="en-US" altLang="ja-JP" sz="1193" dirty="0">
                <a:solidFill>
                  <a:prstClr val="black"/>
                </a:solidFill>
              </a:rPr>
              <a:t>】</a:t>
            </a:r>
            <a:endParaRPr lang="en-US" altLang="ja-JP" sz="1363" dirty="0">
              <a:solidFill>
                <a:prstClr val="black"/>
              </a:solidFill>
            </a:endParaRPr>
          </a:p>
          <a:p>
            <a:r>
              <a:rPr lang="ja-JP" altLang="en-US" sz="1363" dirty="0" smtClean="0">
                <a:solidFill>
                  <a:srgbClr val="FF0000"/>
                </a:solidFill>
              </a:rPr>
              <a:t>　</a:t>
            </a:r>
            <a:r>
              <a:rPr lang="ja-JP" altLang="en-US" sz="1363" u="sng" dirty="0" smtClean="0">
                <a:solidFill>
                  <a:srgbClr val="FF0000"/>
                </a:solidFill>
              </a:rPr>
              <a:t>「</a:t>
            </a:r>
            <a:r>
              <a:rPr lang="ja-JP" altLang="en-US" sz="1363" u="sng" dirty="0">
                <a:solidFill>
                  <a:srgbClr val="FF0000"/>
                </a:solidFill>
              </a:rPr>
              <a:t>存立危機事態」</a:t>
            </a:r>
            <a:r>
              <a:rPr lang="ja-JP" altLang="en-US" sz="1363" dirty="0">
                <a:solidFill>
                  <a:srgbClr val="FF0000"/>
                </a:solidFill>
              </a:rPr>
              <a:t>への対処</a:t>
            </a:r>
            <a:r>
              <a:rPr lang="ja-JP" altLang="en-US" sz="1108" dirty="0">
                <a:solidFill>
                  <a:srgbClr val="FF0000"/>
                </a:solidFill>
              </a:rPr>
              <a:t>（新設）</a:t>
            </a:r>
            <a:endParaRPr lang="en-US" altLang="ja-JP" sz="1108" dirty="0">
              <a:solidFill>
                <a:srgbClr val="FF0000"/>
              </a:solidFill>
            </a:endParaRPr>
          </a:p>
          <a:p>
            <a:pPr>
              <a:lnSpc>
                <a:spcPts val="462"/>
              </a:lnSpc>
            </a:pPr>
            <a:endParaRPr lang="ja-JP" altLang="en-US" sz="1363" dirty="0">
              <a:solidFill>
                <a:prstClr val="black"/>
              </a:solidFill>
            </a:endParaRPr>
          </a:p>
          <a:p>
            <a:pPr marL="77106" indent="-77106"/>
            <a:r>
              <a:rPr lang="ja-JP" altLang="en-US" sz="1200" dirty="0" smtClean="0">
                <a:solidFill>
                  <a:prstClr val="black"/>
                </a:solidFill>
              </a:rPr>
              <a:t>　・</a:t>
            </a:r>
            <a:r>
              <a:rPr lang="ja-JP" altLang="en-US" sz="1200" dirty="0">
                <a:solidFill>
                  <a:prstClr val="black"/>
                </a:solidFill>
              </a:rPr>
              <a:t>「新三要件」の下で、「武力の行使」を可能に</a:t>
            </a:r>
          </a:p>
        </p:txBody>
      </p:sp>
      <p:cxnSp>
        <p:nvCxnSpPr>
          <p:cNvPr id="11" name="直線矢印コネクタ 10"/>
          <p:cNvCxnSpPr/>
          <p:nvPr/>
        </p:nvCxnSpPr>
        <p:spPr>
          <a:xfrm flipH="1">
            <a:off x="602606" y="974766"/>
            <a:ext cx="15239" cy="4950001"/>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3" name="角丸四角形 12"/>
          <p:cNvSpPr/>
          <p:nvPr/>
        </p:nvSpPr>
        <p:spPr>
          <a:xfrm>
            <a:off x="3535195" y="3511459"/>
            <a:ext cx="2570865" cy="2376772"/>
          </a:xfrm>
          <a:prstGeom prst="roundRect">
            <a:avLst>
              <a:gd name="adj" fmla="val 10422"/>
            </a:avLst>
          </a:prstGeom>
          <a:ln w="28575">
            <a:solidFill>
              <a:srgbClr val="FFD500"/>
            </a:solidFill>
          </a:ln>
        </p:spPr>
        <p:style>
          <a:lnRef idx="2">
            <a:schemeClr val="accent4"/>
          </a:lnRef>
          <a:fillRef idx="1">
            <a:schemeClr val="lt1"/>
          </a:fillRef>
          <a:effectRef idx="0">
            <a:schemeClr val="accent4"/>
          </a:effectRef>
          <a:fontRef idx="minor">
            <a:schemeClr val="dk1"/>
          </a:fontRef>
        </p:style>
        <p:txBody>
          <a:bodyPr rtlCol="0" anchor="ctr"/>
          <a:lstStyle/>
          <a:p>
            <a:endParaRPr lang="en-US" altLang="ja-JP" sz="1292" u="sng" dirty="0">
              <a:solidFill>
                <a:srgbClr val="FF0000"/>
              </a:solidFill>
            </a:endParaRPr>
          </a:p>
          <a:p>
            <a:endParaRPr lang="en-US" altLang="ja-JP" sz="1292" u="sng" dirty="0">
              <a:solidFill>
                <a:srgbClr val="FF0000"/>
              </a:solidFill>
            </a:endParaRPr>
          </a:p>
          <a:p>
            <a:r>
              <a:rPr lang="ja-JP" altLang="en-US" sz="1292" u="sng" dirty="0">
                <a:solidFill>
                  <a:srgbClr val="FF0000"/>
                </a:solidFill>
              </a:rPr>
              <a:t>国際平和共同対処事態</a:t>
            </a:r>
            <a:r>
              <a:rPr lang="ja-JP" altLang="en-US" sz="1292" dirty="0">
                <a:solidFill>
                  <a:srgbClr val="FF0000"/>
                </a:solidFill>
              </a:rPr>
              <a:t>における協力支援活動等の実施</a:t>
            </a:r>
            <a:r>
              <a:rPr lang="ja-JP" altLang="en-US" sz="1108" dirty="0">
                <a:solidFill>
                  <a:srgbClr val="FF0000"/>
                </a:solidFill>
              </a:rPr>
              <a:t>（新設）</a:t>
            </a:r>
            <a:endParaRPr lang="en-US" altLang="ja-JP" sz="1108" dirty="0">
              <a:solidFill>
                <a:srgbClr val="FF0000"/>
              </a:solidFill>
            </a:endParaRPr>
          </a:p>
          <a:p>
            <a:pPr algn="ctr"/>
            <a:r>
              <a:rPr lang="en-US" altLang="ja-JP" sz="1193" dirty="0">
                <a:solidFill>
                  <a:srgbClr val="FF0000"/>
                </a:solidFill>
              </a:rPr>
              <a:t>【</a:t>
            </a:r>
            <a:r>
              <a:rPr lang="ja-JP" altLang="en-US" sz="1193" dirty="0">
                <a:solidFill>
                  <a:srgbClr val="FF0000"/>
                </a:solidFill>
              </a:rPr>
              <a:t>国際平和支援法（新法）</a:t>
            </a:r>
            <a:r>
              <a:rPr lang="en-US" altLang="ja-JP" sz="1193" dirty="0">
                <a:solidFill>
                  <a:srgbClr val="FF0000"/>
                </a:solidFill>
              </a:rPr>
              <a:t>】</a:t>
            </a:r>
          </a:p>
          <a:p>
            <a:pPr algn="ctr"/>
            <a:endParaRPr lang="en-US" altLang="ja-JP" sz="1193" dirty="0">
              <a:solidFill>
                <a:srgbClr val="FF0000"/>
              </a:solidFill>
            </a:endParaRPr>
          </a:p>
          <a:p>
            <a:pPr algn="ctr"/>
            <a:endParaRPr lang="en-US" altLang="ja-JP" sz="1193" dirty="0">
              <a:solidFill>
                <a:srgbClr val="FF0000"/>
              </a:solidFill>
            </a:endParaRPr>
          </a:p>
        </p:txBody>
      </p:sp>
      <p:sp>
        <p:nvSpPr>
          <p:cNvPr id="14" name="角丸四角形 13"/>
          <p:cNvSpPr/>
          <p:nvPr/>
        </p:nvSpPr>
        <p:spPr>
          <a:xfrm>
            <a:off x="3535197" y="965494"/>
            <a:ext cx="2570863" cy="2458735"/>
          </a:xfrm>
          <a:prstGeom prst="roundRect">
            <a:avLst>
              <a:gd name="adj" fmla="val 4834"/>
            </a:avLst>
          </a:prstGeom>
          <a:ln w="28575">
            <a:solidFill>
              <a:srgbClr val="FFD500"/>
            </a:solidFill>
          </a:ln>
        </p:spPr>
        <p:style>
          <a:lnRef idx="2">
            <a:schemeClr val="accent4"/>
          </a:lnRef>
          <a:fillRef idx="1">
            <a:schemeClr val="lt1"/>
          </a:fillRef>
          <a:effectRef idx="0">
            <a:schemeClr val="accent4"/>
          </a:effectRef>
          <a:fontRef idx="minor">
            <a:schemeClr val="dk1"/>
          </a:fontRef>
        </p:style>
        <p:txBody>
          <a:bodyPr rtlCol="0" anchor="t"/>
          <a:lstStyle/>
          <a:p>
            <a:pPr marL="80599">
              <a:spcBef>
                <a:spcPts val="511"/>
              </a:spcBef>
            </a:pPr>
            <a:r>
              <a:rPr lang="ja-JP" altLang="en-US" sz="1292" u="sng" dirty="0">
                <a:solidFill>
                  <a:srgbClr val="0070C0"/>
                </a:solidFill>
                <a:latin typeface="ＭＳ Ｐゴシック" panose="020B0600070205080204" pitchFamily="50" charset="-128"/>
              </a:rPr>
              <a:t>重要影響事態</a:t>
            </a:r>
            <a:r>
              <a:rPr lang="ja-JP" altLang="en-US" sz="1292" dirty="0">
                <a:solidFill>
                  <a:srgbClr val="0070C0"/>
                </a:solidFill>
                <a:latin typeface="ＭＳ Ｐゴシック" panose="020B0600070205080204" pitchFamily="50" charset="-128"/>
              </a:rPr>
              <a:t>における後方支援活動等の実施</a:t>
            </a:r>
            <a:r>
              <a:rPr lang="ja-JP" altLang="en-US" sz="1108" dirty="0">
                <a:solidFill>
                  <a:srgbClr val="0070C0"/>
                </a:solidFill>
                <a:latin typeface="ＭＳ Ｐゴシック" panose="020B0600070205080204" pitchFamily="50" charset="-128"/>
              </a:rPr>
              <a:t>（拡充）</a:t>
            </a:r>
            <a:endParaRPr lang="en-US" altLang="ja-JP" sz="1108" dirty="0">
              <a:solidFill>
                <a:srgbClr val="0070C0"/>
              </a:solidFill>
              <a:latin typeface="ＭＳ Ｐゴシック" panose="020B0600070205080204" pitchFamily="50" charset="-128"/>
            </a:endParaRPr>
          </a:p>
          <a:p>
            <a:pPr algn="ctr">
              <a:spcBef>
                <a:spcPts val="511"/>
              </a:spcBef>
            </a:pPr>
            <a:r>
              <a:rPr lang="en-US" altLang="ja-JP" sz="1292" dirty="0">
                <a:solidFill>
                  <a:srgbClr val="5B9BD5">
                    <a:lumMod val="75000"/>
                  </a:srgbClr>
                </a:solidFill>
                <a:latin typeface="ＭＳ Ｐゴシック" panose="020B0600070205080204" pitchFamily="50" charset="-128"/>
              </a:rPr>
              <a:t>【</a:t>
            </a:r>
            <a:r>
              <a:rPr lang="ja-JP" altLang="en-US" sz="1292" dirty="0">
                <a:solidFill>
                  <a:srgbClr val="5B9BD5">
                    <a:lumMod val="75000"/>
                  </a:srgbClr>
                </a:solidFill>
                <a:latin typeface="ＭＳ Ｐゴシック" panose="020B0600070205080204" pitchFamily="50" charset="-128"/>
              </a:rPr>
              <a:t>重要影響事態安全確保法</a:t>
            </a:r>
            <a:r>
              <a:rPr lang="en-US" altLang="ja-JP" sz="1292" dirty="0">
                <a:solidFill>
                  <a:srgbClr val="5B9BD5">
                    <a:lumMod val="75000"/>
                  </a:srgbClr>
                </a:solidFill>
                <a:latin typeface="ＭＳ Ｐゴシック" panose="020B0600070205080204" pitchFamily="50" charset="-128"/>
              </a:rPr>
              <a:t>】</a:t>
            </a:r>
          </a:p>
          <a:p>
            <a:pPr algn="ctr"/>
            <a:r>
              <a:rPr lang="ja-JP" altLang="en-US" sz="1292" dirty="0">
                <a:solidFill>
                  <a:srgbClr val="5B9BD5">
                    <a:lumMod val="75000"/>
                  </a:srgbClr>
                </a:solidFill>
                <a:latin typeface="ＭＳ Ｐゴシック" panose="020B0600070205080204" pitchFamily="50" charset="-128"/>
              </a:rPr>
              <a:t>（周辺事態安全確保法改正）</a:t>
            </a:r>
            <a:endParaRPr lang="en-US" altLang="ja-JP" sz="1292" dirty="0">
              <a:solidFill>
                <a:srgbClr val="5B9BD5">
                  <a:lumMod val="75000"/>
                </a:srgbClr>
              </a:solidFill>
              <a:latin typeface="ＭＳ Ｐゴシック" panose="020B0600070205080204" pitchFamily="50" charset="-128"/>
            </a:endParaRPr>
          </a:p>
          <a:p>
            <a:pPr>
              <a:spcBef>
                <a:spcPts val="554"/>
              </a:spcBef>
            </a:pPr>
            <a:r>
              <a:rPr lang="ja-JP" altLang="en-US" sz="1108" dirty="0">
                <a:solidFill>
                  <a:prstClr val="black"/>
                </a:solidFill>
              </a:rPr>
              <a:t>・改正の趣旨を明確化</a:t>
            </a:r>
            <a:endParaRPr lang="en-US" altLang="ja-JP" sz="1108" dirty="0">
              <a:solidFill>
                <a:prstClr val="black"/>
              </a:solidFill>
            </a:endParaRPr>
          </a:p>
          <a:p>
            <a:r>
              <a:rPr lang="ja-JP" altLang="en-US" sz="1108" dirty="0">
                <a:solidFill>
                  <a:prstClr val="black"/>
                </a:solidFill>
              </a:rPr>
              <a:t>　（目的規定改正）</a:t>
            </a:r>
            <a:endParaRPr lang="en-US" altLang="ja-JP" sz="1108" dirty="0">
              <a:solidFill>
                <a:prstClr val="black"/>
              </a:solidFill>
            </a:endParaRPr>
          </a:p>
          <a:p>
            <a:pPr>
              <a:spcBef>
                <a:spcPts val="277"/>
              </a:spcBef>
            </a:pPr>
            <a:r>
              <a:rPr lang="ja-JP" altLang="en-US" sz="1108" dirty="0">
                <a:solidFill>
                  <a:prstClr val="black"/>
                </a:solidFill>
              </a:rPr>
              <a:t>・米軍以外の外国軍隊等支援の実施</a:t>
            </a:r>
            <a:endParaRPr lang="en-US" altLang="ja-JP" sz="1108" dirty="0">
              <a:solidFill>
                <a:prstClr val="black"/>
              </a:solidFill>
            </a:endParaRPr>
          </a:p>
          <a:p>
            <a:pPr>
              <a:spcBef>
                <a:spcPts val="277"/>
              </a:spcBef>
            </a:pPr>
            <a:r>
              <a:rPr lang="ja-JP" altLang="en-US" sz="1108" dirty="0">
                <a:solidFill>
                  <a:prstClr val="black"/>
                </a:solidFill>
              </a:rPr>
              <a:t>・支援メニューの拡大</a:t>
            </a:r>
            <a:endParaRPr lang="en-US" altLang="ja-JP" sz="1108" dirty="0">
              <a:solidFill>
                <a:prstClr val="black"/>
              </a:solidFill>
            </a:endParaRPr>
          </a:p>
        </p:txBody>
      </p:sp>
      <p:sp>
        <p:nvSpPr>
          <p:cNvPr id="15" name="角丸四角形 14"/>
          <p:cNvSpPr/>
          <p:nvPr/>
        </p:nvSpPr>
        <p:spPr>
          <a:xfrm>
            <a:off x="768306" y="1750417"/>
            <a:ext cx="2699289" cy="697570"/>
          </a:xfrm>
          <a:prstGeom prst="roundRect">
            <a:avLst>
              <a:gd name="adj" fmla="val 10422"/>
            </a:avLst>
          </a:prstGeom>
          <a:ln w="28575">
            <a:solidFill>
              <a:srgbClr val="A5CC44"/>
            </a:solidFill>
          </a:ln>
        </p:spPr>
        <p:style>
          <a:lnRef idx="2">
            <a:schemeClr val="accent6"/>
          </a:lnRef>
          <a:fillRef idx="1">
            <a:schemeClr val="lt1"/>
          </a:fillRef>
          <a:effectRef idx="0">
            <a:schemeClr val="accent6"/>
          </a:effectRef>
          <a:fontRef idx="minor">
            <a:schemeClr val="dk1"/>
          </a:fontRef>
        </p:style>
        <p:txBody>
          <a:bodyPr lIns="0" rIns="0" rtlCol="0" anchor="ctr"/>
          <a:lstStyle/>
          <a:p>
            <a:r>
              <a:rPr lang="ja-JP" altLang="en-US" sz="1292" dirty="0">
                <a:solidFill>
                  <a:prstClr val="black"/>
                </a:solidFill>
              </a:rPr>
              <a:t> 自衛隊の武器等防護</a:t>
            </a:r>
            <a:r>
              <a:rPr lang="ja-JP" altLang="en-US" sz="1108" dirty="0">
                <a:solidFill>
                  <a:prstClr val="black"/>
                </a:solidFill>
              </a:rPr>
              <a:t>（現行）</a:t>
            </a:r>
            <a:r>
              <a:rPr lang="en-US" altLang="ja-JP" sz="1108" dirty="0">
                <a:solidFill>
                  <a:prstClr val="black"/>
                </a:solidFill>
              </a:rPr>
              <a:t>【</a:t>
            </a:r>
            <a:r>
              <a:rPr lang="ja-JP" altLang="en-US" sz="1108" dirty="0">
                <a:solidFill>
                  <a:prstClr val="black"/>
                </a:solidFill>
              </a:rPr>
              <a:t>自衛隊法</a:t>
            </a:r>
            <a:r>
              <a:rPr lang="en-US" altLang="ja-JP" sz="1108" dirty="0">
                <a:solidFill>
                  <a:prstClr val="black"/>
                </a:solidFill>
              </a:rPr>
              <a:t>】</a:t>
            </a:r>
            <a:endParaRPr lang="en-US" altLang="ja-JP" sz="1292" dirty="0">
              <a:solidFill>
                <a:prstClr val="black"/>
              </a:solidFill>
            </a:endParaRPr>
          </a:p>
          <a:p>
            <a:r>
              <a:rPr lang="ja-JP" altLang="en-US" sz="1292" dirty="0">
                <a:solidFill>
                  <a:srgbClr val="FF0000"/>
                </a:solidFill>
              </a:rPr>
              <a:t> 米軍等の部隊の武器等防護</a:t>
            </a:r>
            <a:r>
              <a:rPr lang="ja-JP" altLang="en-US" sz="1108" dirty="0">
                <a:solidFill>
                  <a:srgbClr val="FF0000"/>
                </a:solidFill>
              </a:rPr>
              <a:t>（新設）</a:t>
            </a:r>
            <a:endParaRPr lang="en-US" altLang="ja-JP" sz="969" dirty="0">
              <a:solidFill>
                <a:srgbClr val="FF0000"/>
              </a:solidFill>
            </a:endParaRPr>
          </a:p>
        </p:txBody>
      </p:sp>
      <p:sp>
        <p:nvSpPr>
          <p:cNvPr id="12" name="角丸四角形 11"/>
          <p:cNvSpPr/>
          <p:nvPr/>
        </p:nvSpPr>
        <p:spPr>
          <a:xfrm>
            <a:off x="3647414" y="2839764"/>
            <a:ext cx="1655744" cy="1338744"/>
          </a:xfrm>
          <a:prstGeom prst="roundRect">
            <a:avLst>
              <a:gd name="adj" fmla="val 10422"/>
            </a:avLst>
          </a:prstGeom>
          <a:ln w="28575">
            <a:solidFill>
              <a:srgbClr val="FFD500"/>
            </a:solidFill>
          </a:ln>
        </p:spPr>
        <p:style>
          <a:lnRef idx="2">
            <a:schemeClr val="accent4"/>
          </a:lnRef>
          <a:fillRef idx="1">
            <a:schemeClr val="lt1"/>
          </a:fillRef>
          <a:effectRef idx="0">
            <a:schemeClr val="accent4"/>
          </a:effectRef>
          <a:fontRef idx="minor">
            <a:schemeClr val="dk1"/>
          </a:fontRef>
        </p:style>
        <p:txBody>
          <a:bodyPr lIns="0" rIns="0" rtlCol="0" anchor="ctr"/>
          <a:lstStyle/>
          <a:p>
            <a:pPr algn="ctr"/>
            <a:r>
              <a:rPr lang="ja-JP" altLang="en-US" sz="1292" dirty="0">
                <a:solidFill>
                  <a:srgbClr val="0070C0"/>
                </a:solidFill>
              </a:rPr>
              <a:t>船舶検査活動</a:t>
            </a:r>
            <a:r>
              <a:rPr lang="ja-JP" altLang="en-US" sz="1193" dirty="0">
                <a:solidFill>
                  <a:srgbClr val="0070C0"/>
                </a:solidFill>
              </a:rPr>
              <a:t>（拡充）</a:t>
            </a:r>
            <a:endParaRPr lang="en-US" altLang="ja-JP" sz="1193" dirty="0">
              <a:solidFill>
                <a:srgbClr val="0070C0"/>
              </a:solidFill>
            </a:endParaRPr>
          </a:p>
          <a:p>
            <a:pPr algn="ctr"/>
            <a:r>
              <a:rPr lang="en-US" altLang="ja-JP" sz="1023" dirty="0">
                <a:solidFill>
                  <a:srgbClr val="0070C0"/>
                </a:solidFill>
              </a:rPr>
              <a:t>【</a:t>
            </a:r>
            <a:r>
              <a:rPr lang="ja-JP" altLang="en-US" sz="1023" dirty="0">
                <a:solidFill>
                  <a:srgbClr val="0070C0"/>
                </a:solidFill>
              </a:rPr>
              <a:t>船舶検査活動法</a:t>
            </a:r>
            <a:r>
              <a:rPr lang="en-US" altLang="ja-JP" sz="1023" dirty="0">
                <a:solidFill>
                  <a:srgbClr val="0070C0"/>
                </a:solidFill>
              </a:rPr>
              <a:t>】</a:t>
            </a:r>
          </a:p>
          <a:p>
            <a:pPr marL="74401" indent="-74401">
              <a:spcBef>
                <a:spcPts val="511"/>
              </a:spcBef>
            </a:pPr>
            <a:r>
              <a:rPr lang="ja-JP" altLang="en-US" sz="1023" dirty="0">
                <a:solidFill>
                  <a:prstClr val="black"/>
                </a:solidFill>
              </a:rPr>
              <a:t>・国際社会の平和と安全のための活動を実施可能に</a:t>
            </a:r>
            <a:endParaRPr lang="en-US" altLang="ja-JP" sz="1023" dirty="0">
              <a:solidFill>
                <a:prstClr val="black"/>
              </a:solidFill>
            </a:endParaRPr>
          </a:p>
        </p:txBody>
      </p:sp>
      <p:sp>
        <p:nvSpPr>
          <p:cNvPr id="16" name="正方形/長方形 15"/>
          <p:cNvSpPr/>
          <p:nvPr/>
        </p:nvSpPr>
        <p:spPr>
          <a:xfrm>
            <a:off x="311156" y="971022"/>
            <a:ext cx="328873" cy="4944623"/>
          </a:xfrm>
          <a:prstGeom prst="rect">
            <a:avLst/>
          </a:prstGeom>
        </p:spPr>
        <p:txBody>
          <a:bodyPr vert="eaVert" wrap="none">
            <a:spAutoFit/>
          </a:bodyPr>
          <a:lstStyle/>
          <a:p>
            <a:r>
              <a:rPr lang="ja-JP" altLang="en-US" sz="937" dirty="0">
                <a:solidFill>
                  <a:prstClr val="black"/>
                </a:solidFill>
              </a:rPr>
              <a:t>（縦軸）我が国、国民に関する事項　　　　　　　　　　　　　　　　　　　　　　　　国際社会に関する事項</a:t>
            </a:r>
          </a:p>
        </p:txBody>
      </p:sp>
      <p:sp>
        <p:nvSpPr>
          <p:cNvPr id="17" name="角丸四角形 16"/>
          <p:cNvSpPr/>
          <p:nvPr/>
        </p:nvSpPr>
        <p:spPr>
          <a:xfrm>
            <a:off x="768306" y="1015051"/>
            <a:ext cx="2699289" cy="684113"/>
          </a:xfrm>
          <a:prstGeom prst="roundRect">
            <a:avLst>
              <a:gd name="adj" fmla="val 10422"/>
            </a:avLst>
          </a:prstGeom>
          <a:ln w="28575">
            <a:solidFill>
              <a:srgbClr val="A5CC44"/>
            </a:solidFill>
          </a:ln>
        </p:spPr>
        <p:style>
          <a:lnRef idx="2">
            <a:schemeClr val="accent6"/>
          </a:lnRef>
          <a:fillRef idx="1">
            <a:schemeClr val="lt1"/>
          </a:fillRef>
          <a:effectRef idx="0">
            <a:schemeClr val="accent6"/>
          </a:effectRef>
          <a:fontRef idx="minor">
            <a:schemeClr val="dk1"/>
          </a:fontRef>
        </p:style>
        <p:txBody>
          <a:bodyPr lIns="0" rIns="0" rtlCol="0" anchor="ctr"/>
          <a:lstStyle/>
          <a:p>
            <a:r>
              <a:rPr lang="ja-JP" altLang="en-US" sz="1292" dirty="0">
                <a:solidFill>
                  <a:prstClr val="black"/>
                </a:solidFill>
              </a:rPr>
              <a:t>　  在外邦人等輸送</a:t>
            </a:r>
            <a:r>
              <a:rPr lang="ja-JP" altLang="en-US" sz="1108" dirty="0">
                <a:solidFill>
                  <a:prstClr val="black"/>
                </a:solidFill>
              </a:rPr>
              <a:t>（現行）</a:t>
            </a:r>
            <a:r>
              <a:rPr lang="en-US" altLang="ja-JP" sz="1108" dirty="0">
                <a:solidFill>
                  <a:prstClr val="black"/>
                </a:solidFill>
              </a:rPr>
              <a:t>【</a:t>
            </a:r>
            <a:r>
              <a:rPr lang="ja-JP" altLang="en-US" sz="1108" dirty="0">
                <a:solidFill>
                  <a:prstClr val="black"/>
                </a:solidFill>
              </a:rPr>
              <a:t>自衛隊法</a:t>
            </a:r>
            <a:r>
              <a:rPr lang="en-US" altLang="ja-JP" sz="1108" dirty="0">
                <a:solidFill>
                  <a:prstClr val="black"/>
                </a:solidFill>
              </a:rPr>
              <a:t>】</a:t>
            </a:r>
          </a:p>
          <a:p>
            <a:r>
              <a:rPr lang="ja-JP" altLang="en-US" sz="1292" dirty="0">
                <a:solidFill>
                  <a:srgbClr val="FF0000"/>
                </a:solidFill>
              </a:rPr>
              <a:t>　  在外邦人等の保護措置</a:t>
            </a:r>
            <a:r>
              <a:rPr lang="ja-JP" altLang="en-US" sz="1108" dirty="0">
                <a:solidFill>
                  <a:srgbClr val="FF0000"/>
                </a:solidFill>
              </a:rPr>
              <a:t>（新設）</a:t>
            </a:r>
            <a:endParaRPr lang="en-US" altLang="ja-JP" sz="969" dirty="0">
              <a:solidFill>
                <a:srgbClr val="FF0000"/>
              </a:solidFill>
            </a:endParaRPr>
          </a:p>
        </p:txBody>
      </p:sp>
      <p:sp>
        <p:nvSpPr>
          <p:cNvPr id="23" name="角丸四角形 22"/>
          <p:cNvSpPr/>
          <p:nvPr/>
        </p:nvSpPr>
        <p:spPr>
          <a:xfrm>
            <a:off x="787666" y="5944593"/>
            <a:ext cx="7772735" cy="238010"/>
          </a:xfrm>
          <a:prstGeom prst="roundRect">
            <a:avLst/>
          </a:prstGeom>
          <a:ln w="28575">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292" dirty="0">
                <a:solidFill>
                  <a:prstClr val="black"/>
                </a:solidFill>
              </a:rPr>
              <a:t>国家安全保障会議の審議事項の整理</a:t>
            </a:r>
            <a:r>
              <a:rPr lang="en-US" altLang="ja-JP" sz="1292" dirty="0">
                <a:solidFill>
                  <a:prstClr val="black"/>
                </a:solidFill>
              </a:rPr>
              <a:t>【</a:t>
            </a:r>
            <a:r>
              <a:rPr lang="ja-JP" altLang="en-US" sz="1292" dirty="0">
                <a:solidFill>
                  <a:prstClr val="black"/>
                </a:solidFill>
              </a:rPr>
              <a:t>国家安全保障会議設置法</a:t>
            </a:r>
            <a:r>
              <a:rPr lang="en-US" altLang="ja-JP" sz="1292" dirty="0">
                <a:solidFill>
                  <a:prstClr val="black"/>
                </a:solidFill>
              </a:rPr>
              <a:t>】</a:t>
            </a:r>
            <a:endParaRPr lang="ja-JP" altLang="en-US" sz="1292" dirty="0">
              <a:solidFill>
                <a:prstClr val="black"/>
              </a:solidFill>
            </a:endParaRPr>
          </a:p>
        </p:txBody>
      </p:sp>
      <p:sp>
        <p:nvSpPr>
          <p:cNvPr id="24" name="テキスト ボックス 23"/>
          <p:cNvSpPr txBox="1"/>
          <p:nvPr/>
        </p:nvSpPr>
        <p:spPr>
          <a:xfrm>
            <a:off x="731158" y="6182603"/>
            <a:ext cx="6699006" cy="433324"/>
          </a:xfrm>
          <a:prstGeom prst="rect">
            <a:avLst/>
          </a:prstGeom>
          <a:noFill/>
        </p:spPr>
        <p:txBody>
          <a:bodyPr wrap="square" rtlCol="0">
            <a:spAutoFit/>
          </a:bodyPr>
          <a:lstStyle/>
          <a:p>
            <a:pPr marL="234022" indent="-234022"/>
            <a:r>
              <a:rPr lang="ja-JP" altLang="en-US" sz="1108" dirty="0">
                <a:solidFill>
                  <a:prstClr val="black"/>
                </a:solidFill>
                <a:latin typeface="ＭＳ Ｐゴシック" panose="020B0600070205080204" pitchFamily="50" charset="-128"/>
              </a:rPr>
              <a:t>（注）離島の周辺地域等において外部から武力攻撃に至らない侵害が発生し、近傍に警察力が存在しない等の場合の治安出動や海上における警備行動の発令手続の迅速化は閣議決定により対応（法整備なし</a:t>
            </a:r>
            <a:r>
              <a:rPr lang="ja-JP" altLang="en-US" sz="1108" dirty="0">
                <a:solidFill>
                  <a:prstClr val="black"/>
                </a:solidFill>
              </a:rPr>
              <a:t>。）</a:t>
            </a:r>
            <a:endParaRPr lang="en-US" altLang="ja-JP" sz="1108" dirty="0">
              <a:solidFill>
                <a:prstClr val="black"/>
              </a:solidFill>
            </a:endParaRPr>
          </a:p>
        </p:txBody>
      </p:sp>
      <p:sp>
        <p:nvSpPr>
          <p:cNvPr id="27" name="正方形/長方形 26"/>
          <p:cNvSpPr/>
          <p:nvPr/>
        </p:nvSpPr>
        <p:spPr>
          <a:xfrm>
            <a:off x="6173657" y="2099624"/>
            <a:ext cx="2718822" cy="1390189"/>
          </a:xfrm>
          <a:prstGeom prst="rect">
            <a:avLst/>
          </a:prstGeom>
          <a:ln w="25400">
            <a:solidFill>
              <a:schemeClr val="tx1"/>
            </a:solidFill>
            <a:prstDash val="sysDot"/>
          </a:ln>
        </p:spPr>
        <p:txBody>
          <a:bodyPr wrap="square">
            <a:spAutoFit/>
          </a:bodyPr>
          <a:lstStyle/>
          <a:p>
            <a:pPr algn="ctr"/>
            <a:r>
              <a:rPr lang="ja-JP" altLang="en-US" sz="937" dirty="0">
                <a:solidFill>
                  <a:prstClr val="black"/>
                </a:solidFill>
              </a:rPr>
              <a:t>「新三要件」</a:t>
            </a:r>
            <a:endParaRPr lang="en-US" altLang="ja-JP" sz="937" dirty="0">
              <a:solidFill>
                <a:prstClr val="black"/>
              </a:solidFill>
            </a:endParaRPr>
          </a:p>
          <a:p>
            <a:pPr marL="161196" indent="-161196"/>
            <a:r>
              <a:rPr lang="ja-JP" altLang="en-US" sz="937" dirty="0">
                <a:solidFill>
                  <a:prstClr val="black"/>
                </a:solidFill>
              </a:rPr>
              <a:t>（１）我が国に対する武力攻撃が発生したこと、又は</a:t>
            </a:r>
            <a:r>
              <a:rPr lang="ja-JP" altLang="en-US" sz="937" u="sng" dirty="0">
                <a:solidFill>
                  <a:srgbClr val="FF0000"/>
                </a:solidFill>
              </a:rPr>
              <a:t>我が国と密接な関係にある他国に対する武力攻撃が発生し、これにより我が国の存立が脅かされ、国民の生命、自由及び幸福追求の権利が根底から覆される明白な危険があること</a:t>
            </a:r>
            <a:endParaRPr lang="en-US" altLang="ja-JP" sz="937" u="sng" dirty="0">
              <a:solidFill>
                <a:srgbClr val="FF0000"/>
              </a:solidFill>
            </a:endParaRPr>
          </a:p>
          <a:p>
            <a:pPr marL="161196" indent="-161196"/>
            <a:r>
              <a:rPr lang="ja-JP" altLang="en-US" sz="937" dirty="0">
                <a:solidFill>
                  <a:prstClr val="black"/>
                </a:solidFill>
              </a:rPr>
              <a:t>（２）これを排除し、我が国の存立を全うし、国民を守るために他に適当な手段がないこと</a:t>
            </a:r>
            <a:endParaRPr lang="en-US" altLang="ja-JP" sz="937" dirty="0">
              <a:solidFill>
                <a:prstClr val="black"/>
              </a:solidFill>
            </a:endParaRPr>
          </a:p>
          <a:p>
            <a:pPr marL="161196" indent="-161196"/>
            <a:r>
              <a:rPr lang="ja-JP" altLang="en-US" sz="937" dirty="0">
                <a:solidFill>
                  <a:prstClr val="black"/>
                </a:solidFill>
              </a:rPr>
              <a:t>（３）必要最小限度の実力行使にとどまるべきこと</a:t>
            </a:r>
          </a:p>
        </p:txBody>
      </p:sp>
      <p:sp>
        <p:nvSpPr>
          <p:cNvPr id="28" name="角丸四角形 27"/>
          <p:cNvSpPr/>
          <p:nvPr/>
        </p:nvSpPr>
        <p:spPr>
          <a:xfrm>
            <a:off x="663191" y="273820"/>
            <a:ext cx="7918100" cy="321547"/>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46" dirty="0">
                <a:solidFill>
                  <a:prstClr val="black"/>
                </a:solidFill>
              </a:rPr>
              <a:t>「平和安全法制」の主要事項の関係</a:t>
            </a:r>
          </a:p>
        </p:txBody>
      </p:sp>
      <p:sp>
        <p:nvSpPr>
          <p:cNvPr id="25" name="左カーブ矢印 24"/>
          <p:cNvSpPr/>
          <p:nvPr/>
        </p:nvSpPr>
        <p:spPr>
          <a:xfrm>
            <a:off x="8775255" y="1501404"/>
            <a:ext cx="342908" cy="1262909"/>
          </a:xfrm>
          <a:prstGeom prst="curvedLeftArrow">
            <a:avLst>
              <a:gd name="adj1" fmla="val 25000"/>
              <a:gd name="adj2" fmla="val 100075"/>
              <a:gd name="adj3" fmla="val 3021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ja-JP" altLang="en-US" sz="1662">
              <a:solidFill>
                <a:prstClr val="black"/>
              </a:solidFill>
            </a:endParaRPr>
          </a:p>
        </p:txBody>
      </p:sp>
      <p:sp>
        <p:nvSpPr>
          <p:cNvPr id="20" name="テキスト ボックス 19"/>
          <p:cNvSpPr txBox="1"/>
          <p:nvPr/>
        </p:nvSpPr>
        <p:spPr>
          <a:xfrm>
            <a:off x="6060622" y="949234"/>
            <a:ext cx="391886" cy="369332"/>
          </a:xfrm>
          <a:prstGeom prst="rect">
            <a:avLst/>
          </a:prstGeom>
          <a:noFill/>
        </p:spPr>
        <p:txBody>
          <a:bodyPr wrap="square" rtlCol="0">
            <a:spAutoFit/>
          </a:bodyPr>
          <a:lstStyle/>
          <a:p>
            <a:r>
              <a:rPr kumimoji="1" lang="ja-JP" altLang="en-US" dirty="0" smtClean="0"/>
              <a:t>①</a:t>
            </a:r>
            <a:endParaRPr kumimoji="1" lang="ja-JP" altLang="en-US" dirty="0"/>
          </a:p>
        </p:txBody>
      </p:sp>
      <p:sp>
        <p:nvSpPr>
          <p:cNvPr id="21" name="テキスト ボックス 20"/>
          <p:cNvSpPr txBox="1"/>
          <p:nvPr/>
        </p:nvSpPr>
        <p:spPr>
          <a:xfrm>
            <a:off x="6064976" y="1345476"/>
            <a:ext cx="391886" cy="369332"/>
          </a:xfrm>
          <a:prstGeom prst="rect">
            <a:avLst/>
          </a:prstGeom>
          <a:noFill/>
        </p:spPr>
        <p:txBody>
          <a:bodyPr wrap="square" rtlCol="0">
            <a:spAutoFit/>
          </a:bodyPr>
          <a:lstStyle/>
          <a:p>
            <a:r>
              <a:rPr lang="ja-JP" altLang="en-US" dirty="0"/>
              <a:t>②</a:t>
            </a:r>
            <a:endParaRPr kumimoji="1" lang="ja-JP" altLang="en-US" dirty="0"/>
          </a:p>
        </p:txBody>
      </p:sp>
      <p:sp>
        <p:nvSpPr>
          <p:cNvPr id="22" name="テキスト ボックス 21"/>
          <p:cNvSpPr txBox="1"/>
          <p:nvPr/>
        </p:nvSpPr>
        <p:spPr>
          <a:xfrm>
            <a:off x="3405047" y="949229"/>
            <a:ext cx="391886" cy="369332"/>
          </a:xfrm>
          <a:prstGeom prst="rect">
            <a:avLst/>
          </a:prstGeom>
          <a:noFill/>
        </p:spPr>
        <p:txBody>
          <a:bodyPr wrap="square" rtlCol="0">
            <a:spAutoFit/>
          </a:bodyPr>
          <a:lstStyle/>
          <a:p>
            <a:r>
              <a:rPr kumimoji="1" lang="ja-JP" altLang="en-US" dirty="0" smtClean="0"/>
              <a:t>③</a:t>
            </a:r>
            <a:endParaRPr kumimoji="1" lang="ja-JP" altLang="en-US" dirty="0"/>
          </a:p>
        </p:txBody>
      </p:sp>
      <p:sp>
        <p:nvSpPr>
          <p:cNvPr id="26" name="テキスト ボックス 25"/>
          <p:cNvSpPr txBox="1"/>
          <p:nvPr/>
        </p:nvSpPr>
        <p:spPr>
          <a:xfrm>
            <a:off x="3423055" y="3065420"/>
            <a:ext cx="391886" cy="369332"/>
          </a:xfrm>
          <a:prstGeom prst="rect">
            <a:avLst/>
          </a:prstGeom>
          <a:noFill/>
        </p:spPr>
        <p:txBody>
          <a:bodyPr wrap="square" rtlCol="0">
            <a:spAutoFit/>
          </a:bodyPr>
          <a:lstStyle/>
          <a:p>
            <a:r>
              <a:rPr lang="ja-JP" altLang="en-US" dirty="0" smtClean="0"/>
              <a:t>④</a:t>
            </a:r>
            <a:endParaRPr kumimoji="1" lang="ja-JP" altLang="en-US" dirty="0"/>
          </a:p>
        </p:txBody>
      </p:sp>
      <p:sp>
        <p:nvSpPr>
          <p:cNvPr id="29" name="テキスト ボックス 28"/>
          <p:cNvSpPr txBox="1"/>
          <p:nvPr/>
        </p:nvSpPr>
        <p:spPr>
          <a:xfrm>
            <a:off x="3391980" y="4367341"/>
            <a:ext cx="391886" cy="369332"/>
          </a:xfrm>
          <a:prstGeom prst="rect">
            <a:avLst/>
          </a:prstGeom>
          <a:noFill/>
        </p:spPr>
        <p:txBody>
          <a:bodyPr wrap="square" rtlCol="0">
            <a:spAutoFit/>
          </a:bodyPr>
          <a:lstStyle/>
          <a:p>
            <a:r>
              <a:rPr lang="ja-JP" altLang="en-US" dirty="0" smtClean="0"/>
              <a:t>⑤</a:t>
            </a:r>
            <a:endParaRPr kumimoji="1" lang="ja-JP" altLang="en-US" dirty="0"/>
          </a:p>
        </p:txBody>
      </p:sp>
      <p:sp>
        <p:nvSpPr>
          <p:cNvPr id="30" name="テキスト ボックス 29"/>
          <p:cNvSpPr txBox="1"/>
          <p:nvPr/>
        </p:nvSpPr>
        <p:spPr>
          <a:xfrm>
            <a:off x="853429" y="3535669"/>
            <a:ext cx="391886" cy="369332"/>
          </a:xfrm>
          <a:prstGeom prst="rect">
            <a:avLst/>
          </a:prstGeom>
          <a:noFill/>
        </p:spPr>
        <p:txBody>
          <a:bodyPr wrap="square" rtlCol="0">
            <a:spAutoFit/>
          </a:bodyPr>
          <a:lstStyle/>
          <a:p>
            <a:r>
              <a:rPr kumimoji="1" lang="ja-JP" altLang="en-US" dirty="0" smtClean="0"/>
              <a:t>⑥</a:t>
            </a:r>
            <a:endParaRPr kumimoji="1" lang="ja-JP" altLang="en-US" dirty="0"/>
          </a:p>
        </p:txBody>
      </p:sp>
    </p:spTree>
    <p:extLst>
      <p:ext uri="{BB962C8B-B14F-4D97-AF65-F5344CB8AC3E}">
        <p14:creationId xmlns:p14="http://schemas.microsoft.com/office/powerpoint/2010/main" xmlns="" val="361855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988361" y="4388612"/>
            <a:ext cx="3346740" cy="1631216"/>
          </a:xfrm>
          <a:prstGeom prst="rect">
            <a:avLst/>
          </a:prstGeom>
          <a:noFill/>
        </p:spPr>
        <p:txBody>
          <a:bodyPr wrap="square" lIns="72000" rIns="72000" rtlCol="0">
            <a:spAutoFit/>
          </a:bodyPr>
          <a:lstStyle/>
          <a:p>
            <a:pPr fontAlgn="t"/>
            <a:r>
              <a:rPr lang="ja-JP" altLang="en-US" sz="1600" b="1" dirty="0" smtClean="0"/>
              <a:t>武力攻撃事態／予測事態</a:t>
            </a:r>
            <a:r>
              <a:rPr lang="en-US" altLang="ja-JP" sz="1400" dirty="0" smtClean="0"/>
              <a:t>=</a:t>
            </a:r>
            <a:r>
              <a:rPr lang="ja-JP" altLang="en-US" sz="1400" dirty="0" smtClean="0"/>
              <a:t>日本有事</a:t>
            </a:r>
            <a:endParaRPr lang="en-US" altLang="ja-JP" sz="1400" dirty="0" smtClean="0"/>
          </a:p>
          <a:p>
            <a:pPr marL="93663" indent="-93663" fontAlgn="t"/>
            <a:r>
              <a:rPr lang="ja-JP" altLang="en-US" sz="1400" dirty="0" smtClean="0"/>
              <a:t>（我が国に対する武力攻撃が発生又は切迫している事態／予測される事態）</a:t>
            </a:r>
            <a:endParaRPr lang="en-US" altLang="ja-JP" sz="1400" dirty="0" smtClean="0"/>
          </a:p>
          <a:p>
            <a:pPr marL="174625" indent="-174625" fontAlgn="t"/>
            <a:r>
              <a:rPr lang="ja-JP" altLang="en-US" sz="1400" i="1" dirty="0" smtClean="0">
                <a:solidFill>
                  <a:srgbClr val="0070C0"/>
                </a:solidFill>
              </a:rPr>
              <a:t>→ 武力攻撃発生時に武力の行使が可能</a:t>
            </a:r>
            <a:endParaRPr lang="en-US" altLang="ja-JP" sz="1400" i="1" dirty="0" smtClean="0">
              <a:solidFill>
                <a:srgbClr val="0070C0"/>
              </a:solidFill>
            </a:endParaRPr>
          </a:p>
          <a:p>
            <a:pPr marL="174625" indent="-174625" fontAlgn="t"/>
            <a:r>
              <a:rPr lang="ja-JP" altLang="en-US" sz="1400" i="1" dirty="0" smtClean="0">
                <a:solidFill>
                  <a:srgbClr val="7030A0"/>
                </a:solidFill>
              </a:rPr>
              <a:t>→武力攻撃発生前は武力行使不可</a:t>
            </a:r>
            <a:endParaRPr lang="en-US" altLang="ja-JP" sz="1400" i="1" dirty="0" smtClean="0">
              <a:solidFill>
                <a:srgbClr val="7030A0"/>
              </a:solidFill>
            </a:endParaRPr>
          </a:p>
          <a:p>
            <a:pPr marL="174625" indent="-174625" fontAlgn="t"/>
            <a:r>
              <a:rPr lang="ja-JP" altLang="en-US" sz="1400" i="1" dirty="0" smtClean="0">
                <a:solidFill>
                  <a:srgbClr val="7030A0"/>
                </a:solidFill>
              </a:rPr>
              <a:t>→他国への武力攻撃への武力行使不可</a:t>
            </a:r>
            <a:endParaRPr lang="en-US" altLang="ja-JP" sz="1400" i="1" dirty="0" smtClean="0">
              <a:solidFill>
                <a:srgbClr val="7030A0"/>
              </a:solidFill>
            </a:endParaRPr>
          </a:p>
          <a:p>
            <a:pPr marL="174625" indent="-174625" fontAlgn="t"/>
            <a:r>
              <a:rPr lang="ja-JP" altLang="en-US" sz="1400" i="1" dirty="0" smtClean="0">
                <a:solidFill>
                  <a:srgbClr val="7030A0"/>
                </a:solidFill>
              </a:rPr>
              <a:t>→米軍以外の軍隊への支援は想定せず</a:t>
            </a:r>
            <a:endParaRPr lang="en-US" altLang="ja-JP" sz="1400" i="1" dirty="0" smtClean="0">
              <a:solidFill>
                <a:srgbClr val="7030A0"/>
              </a:solidFill>
            </a:endParaRPr>
          </a:p>
        </p:txBody>
      </p:sp>
      <p:cxnSp>
        <p:nvCxnSpPr>
          <p:cNvPr id="3" name="直線コネクタ 2"/>
          <p:cNvCxnSpPr/>
          <p:nvPr/>
        </p:nvCxnSpPr>
        <p:spPr>
          <a:xfrm flipV="1">
            <a:off x="642885" y="3238399"/>
            <a:ext cx="358923" cy="34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V="1">
            <a:off x="726142" y="120384"/>
            <a:ext cx="275666" cy="6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H="1" flipV="1">
            <a:off x="707032" y="115419"/>
            <a:ext cx="4539" cy="44194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V="1">
            <a:off x="719421" y="1638986"/>
            <a:ext cx="235323" cy="38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920134" y="1501714"/>
            <a:ext cx="3368369" cy="1631216"/>
          </a:xfrm>
          <a:prstGeom prst="rect">
            <a:avLst/>
          </a:prstGeom>
          <a:noFill/>
        </p:spPr>
        <p:txBody>
          <a:bodyPr wrap="square" lIns="72000" rIns="36000" rtlCol="0">
            <a:spAutoFit/>
          </a:bodyPr>
          <a:lstStyle/>
          <a:p>
            <a:pPr fontAlgn="t"/>
            <a:r>
              <a:rPr lang="ja-JP" altLang="en-US" sz="1600" b="1" dirty="0" smtClean="0"/>
              <a:t>重要影響事態</a:t>
            </a:r>
            <a:r>
              <a:rPr lang="ja-JP" altLang="en-US" sz="1400" b="1" dirty="0" smtClean="0"/>
              <a:t>＝</a:t>
            </a:r>
            <a:r>
              <a:rPr lang="ja-JP" altLang="en-US" sz="1400" dirty="0" smtClean="0"/>
              <a:t>日本近隣</a:t>
            </a:r>
            <a:r>
              <a:rPr lang="ja-JP" altLang="en-US" sz="1400" dirty="0"/>
              <a:t>有事</a:t>
            </a:r>
            <a:r>
              <a:rPr lang="ja-JP" altLang="en-US" sz="1400" dirty="0" smtClean="0"/>
              <a:t>など</a:t>
            </a:r>
            <a:endParaRPr lang="en-US" altLang="ja-JP" sz="1400" b="1" dirty="0" smtClean="0"/>
          </a:p>
          <a:p>
            <a:pPr marL="93663" indent="-93663" fontAlgn="t"/>
            <a:r>
              <a:rPr lang="ja-JP" altLang="en-US" sz="1400" dirty="0" smtClean="0"/>
              <a:t>（我が国の平和及び安全に重要な影響を</a:t>
            </a:r>
            <a:endParaRPr lang="en-US" altLang="ja-JP" sz="1400" dirty="0" smtClean="0"/>
          </a:p>
          <a:p>
            <a:pPr marL="93663" indent="-93663" fontAlgn="t"/>
            <a:r>
              <a:rPr lang="ja-JP" altLang="en-US" sz="1400" dirty="0" smtClean="0"/>
              <a:t>  与える事態における外国軍等の支援）</a:t>
            </a:r>
            <a:endParaRPr lang="en-US" altLang="ja-JP" sz="1400" dirty="0" smtClean="0"/>
          </a:p>
          <a:p>
            <a:pPr marL="174625" indent="-174625" fontAlgn="t"/>
            <a:r>
              <a:rPr lang="ja-JP" altLang="en-US" sz="1400" i="1" dirty="0" smtClean="0">
                <a:solidFill>
                  <a:srgbClr val="0070C0"/>
                </a:solidFill>
              </a:rPr>
              <a:t>→米軍の後方地域支援等は可能</a:t>
            </a:r>
            <a:endParaRPr lang="en-US" altLang="ja-JP" sz="1400" i="1" dirty="0" smtClean="0">
              <a:solidFill>
                <a:srgbClr val="0070C0"/>
              </a:solidFill>
            </a:endParaRPr>
          </a:p>
          <a:p>
            <a:pPr marL="174625" indent="-174625" fontAlgn="t"/>
            <a:r>
              <a:rPr lang="ja-JP" altLang="en-US" sz="1400" i="1" dirty="0" smtClean="0">
                <a:solidFill>
                  <a:srgbClr val="7030A0"/>
                </a:solidFill>
              </a:rPr>
              <a:t>→米軍以外の部隊が支援不可</a:t>
            </a:r>
            <a:endParaRPr lang="en-US" altLang="ja-JP" sz="1400" i="1" dirty="0" smtClean="0">
              <a:solidFill>
                <a:srgbClr val="7030A0"/>
              </a:solidFill>
            </a:endParaRPr>
          </a:p>
          <a:p>
            <a:pPr marL="174625" indent="-174625" fontAlgn="t"/>
            <a:r>
              <a:rPr lang="ja-JP" altLang="en-US" sz="1400" i="1" dirty="0" smtClean="0">
                <a:solidFill>
                  <a:srgbClr val="7030A0"/>
                </a:solidFill>
              </a:rPr>
              <a:t>→支援できる業務は限定的</a:t>
            </a:r>
            <a:endParaRPr lang="en-US" altLang="ja-JP" sz="1400" i="1" dirty="0" smtClean="0">
              <a:solidFill>
                <a:srgbClr val="7030A0"/>
              </a:solidFill>
            </a:endParaRPr>
          </a:p>
          <a:p>
            <a:pPr marL="174625" indent="-174625" fontAlgn="t"/>
            <a:r>
              <a:rPr lang="ja-JP" altLang="en-US" sz="1400" i="1" dirty="0" smtClean="0">
                <a:solidFill>
                  <a:srgbClr val="7030A0"/>
                </a:solidFill>
              </a:rPr>
              <a:t>→</a:t>
            </a:r>
            <a:r>
              <a:rPr lang="ja-JP" altLang="en-US" sz="1400" i="1" dirty="0">
                <a:solidFill>
                  <a:srgbClr val="7030A0"/>
                </a:solidFill>
              </a:rPr>
              <a:t>公</a:t>
            </a:r>
            <a:r>
              <a:rPr lang="ja-JP" altLang="en-US" sz="1400" i="1" dirty="0" smtClean="0">
                <a:solidFill>
                  <a:srgbClr val="7030A0"/>
                </a:solidFill>
              </a:rPr>
              <a:t>海上の活動は輸送</a:t>
            </a:r>
            <a:r>
              <a:rPr lang="ja-JP" altLang="en-US" sz="1200" i="1" dirty="0" smtClean="0">
                <a:solidFill>
                  <a:srgbClr val="7030A0"/>
                </a:solidFill>
              </a:rPr>
              <a:t>のみ</a:t>
            </a:r>
            <a:r>
              <a:rPr lang="ja-JP" altLang="en-US" sz="1400" i="1" dirty="0" smtClean="0">
                <a:solidFill>
                  <a:srgbClr val="7030A0"/>
                </a:solidFill>
              </a:rPr>
              <a:t>、他国では不可</a:t>
            </a:r>
            <a:endParaRPr lang="ja-JP" altLang="ja-JP" sz="1600" i="1" dirty="0">
              <a:solidFill>
                <a:srgbClr val="7030A0"/>
              </a:solidFill>
            </a:endParaRPr>
          </a:p>
        </p:txBody>
      </p:sp>
      <p:sp>
        <p:nvSpPr>
          <p:cNvPr id="58" name="テキスト ボックス 57"/>
          <p:cNvSpPr txBox="1"/>
          <p:nvPr/>
        </p:nvSpPr>
        <p:spPr>
          <a:xfrm>
            <a:off x="924297" y="24965"/>
            <a:ext cx="3271184" cy="1200329"/>
          </a:xfrm>
          <a:prstGeom prst="rect">
            <a:avLst/>
          </a:prstGeom>
          <a:noFill/>
        </p:spPr>
        <p:txBody>
          <a:bodyPr wrap="square" rtlCol="0">
            <a:spAutoFit/>
          </a:bodyPr>
          <a:lstStyle/>
          <a:p>
            <a:pPr fontAlgn="t"/>
            <a:r>
              <a:rPr lang="ja-JP" altLang="en-US" sz="1600" b="1" dirty="0" smtClean="0"/>
              <a:t>国際平和共同対処事態</a:t>
            </a:r>
            <a:r>
              <a:rPr lang="ja-JP" altLang="en-US" sz="1200" dirty="0" smtClean="0"/>
              <a:t>＝湾岸戦争等</a:t>
            </a:r>
            <a:endParaRPr lang="en-US" altLang="ja-JP" sz="1200" dirty="0" smtClean="0"/>
          </a:p>
          <a:p>
            <a:pPr marL="93663" indent="-93663" fontAlgn="t"/>
            <a:r>
              <a:rPr lang="ja-JP" altLang="en-US" sz="1400" dirty="0" smtClean="0"/>
              <a:t>（国際社会の平和及び安全を脅かすなど国連決議の存在を要件とする事態）</a:t>
            </a:r>
            <a:endParaRPr lang="en-US" altLang="ja-JP" sz="1400" dirty="0" smtClean="0"/>
          </a:p>
          <a:p>
            <a:pPr marL="174625" indent="-174625" fontAlgn="t"/>
            <a:r>
              <a:rPr lang="ja-JP" altLang="en-US" sz="1400" i="1" dirty="0" smtClean="0">
                <a:solidFill>
                  <a:srgbClr val="0070C0"/>
                </a:solidFill>
              </a:rPr>
              <a:t>→旧特措法下で対応できた部分もあり</a:t>
            </a:r>
            <a:endParaRPr lang="en-US" altLang="ja-JP" sz="1400" i="1" dirty="0" smtClean="0">
              <a:solidFill>
                <a:srgbClr val="0070C0"/>
              </a:solidFill>
            </a:endParaRPr>
          </a:p>
          <a:p>
            <a:pPr marL="174625" indent="-174625" fontAlgn="t"/>
            <a:r>
              <a:rPr lang="ja-JP" altLang="en-US" sz="1400" i="1" dirty="0" smtClean="0">
                <a:solidFill>
                  <a:srgbClr val="7030A0"/>
                </a:solidFill>
              </a:rPr>
              <a:t>→現在は失効し、対応不可</a:t>
            </a:r>
            <a:endParaRPr lang="ja-JP" altLang="ja-JP" sz="1600" dirty="0"/>
          </a:p>
        </p:txBody>
      </p:sp>
      <p:sp>
        <p:nvSpPr>
          <p:cNvPr id="59" name="テキスト ボックス 58"/>
          <p:cNvSpPr txBox="1"/>
          <p:nvPr/>
        </p:nvSpPr>
        <p:spPr>
          <a:xfrm>
            <a:off x="921202" y="3097705"/>
            <a:ext cx="3467096" cy="1200329"/>
          </a:xfrm>
          <a:prstGeom prst="rect">
            <a:avLst/>
          </a:prstGeom>
          <a:noFill/>
        </p:spPr>
        <p:txBody>
          <a:bodyPr wrap="square" rtlCol="0">
            <a:spAutoFit/>
          </a:bodyPr>
          <a:lstStyle/>
          <a:p>
            <a:pPr fontAlgn="t"/>
            <a:r>
              <a:rPr lang="ja-JP" altLang="en-US" sz="1600" b="1" dirty="0" smtClean="0"/>
              <a:t>存立危機事態</a:t>
            </a:r>
            <a:r>
              <a:rPr lang="en-US" altLang="ja-JP" sz="1400" dirty="0" smtClean="0"/>
              <a:t>=</a:t>
            </a:r>
            <a:r>
              <a:rPr lang="ja-JP" altLang="en-US" sz="1400" dirty="0" smtClean="0"/>
              <a:t>深刻な日本近隣有事など</a:t>
            </a:r>
            <a:endParaRPr lang="en-US" altLang="ja-JP" sz="1400" dirty="0" smtClean="0"/>
          </a:p>
          <a:p>
            <a:pPr marL="93663" indent="-93663" fontAlgn="t"/>
            <a:r>
              <a:rPr lang="ja-JP" altLang="en-US" sz="1400" dirty="0" smtClean="0"/>
              <a:t>（他国に対する武力攻撃により、我が国の存立を脅かすことなどを要件とする事態）</a:t>
            </a:r>
            <a:endParaRPr lang="en-US" altLang="ja-JP" sz="1400" dirty="0" smtClean="0"/>
          </a:p>
          <a:p>
            <a:pPr marL="93663" indent="-93663" fontAlgn="t"/>
            <a:r>
              <a:rPr lang="ja-JP" altLang="en-US" sz="1400" i="1" dirty="0" smtClean="0">
                <a:solidFill>
                  <a:srgbClr val="7030A0"/>
                </a:solidFill>
              </a:rPr>
              <a:t>→我が国への武力攻撃以外は対処不可</a:t>
            </a:r>
            <a:endParaRPr lang="en-US" altLang="ja-JP" sz="1400" i="1" dirty="0">
              <a:solidFill>
                <a:srgbClr val="7030A0"/>
              </a:solidFill>
            </a:endParaRPr>
          </a:p>
          <a:p>
            <a:pPr marL="93663" indent="-93663" fontAlgn="t"/>
            <a:r>
              <a:rPr lang="ja-JP" altLang="en-US" sz="1400" i="1" dirty="0" smtClean="0">
                <a:solidFill>
                  <a:srgbClr val="7030A0"/>
                </a:solidFill>
              </a:rPr>
              <a:t>→</a:t>
            </a:r>
            <a:r>
              <a:rPr lang="ja-JP" altLang="en-US" sz="1400" i="1" dirty="0">
                <a:solidFill>
                  <a:srgbClr val="7030A0"/>
                </a:solidFill>
              </a:rPr>
              <a:t>集団的自衛権は行使できないと</a:t>
            </a:r>
            <a:r>
              <a:rPr lang="ja-JP" altLang="en-US" sz="1400" i="1" dirty="0" smtClean="0">
                <a:solidFill>
                  <a:srgbClr val="7030A0"/>
                </a:solidFill>
              </a:rPr>
              <a:t>解釈</a:t>
            </a:r>
            <a:endParaRPr lang="en-US" altLang="ja-JP" sz="1400" i="1" dirty="0">
              <a:solidFill>
                <a:srgbClr val="7030A0"/>
              </a:solidFill>
            </a:endParaRPr>
          </a:p>
        </p:txBody>
      </p:sp>
      <p:cxnSp>
        <p:nvCxnSpPr>
          <p:cNvPr id="65" name="直線コネクタ 64"/>
          <p:cNvCxnSpPr/>
          <p:nvPr/>
        </p:nvCxnSpPr>
        <p:spPr>
          <a:xfrm flipV="1">
            <a:off x="727270" y="4534915"/>
            <a:ext cx="235323" cy="38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9" name="表 68"/>
          <p:cNvGraphicFramePr>
            <a:graphicFrameLocks noGrp="1"/>
          </p:cNvGraphicFramePr>
          <p:nvPr>
            <p:extLst/>
          </p:nvPr>
        </p:nvGraphicFramePr>
        <p:xfrm>
          <a:off x="4177272" y="2038470"/>
          <a:ext cx="2937494" cy="777240"/>
        </p:xfrm>
        <a:graphic>
          <a:graphicData uri="http://schemas.openxmlformats.org/drawingml/2006/table">
            <a:tbl>
              <a:tblPr firstRow="1" bandRow="1">
                <a:tableStyleId>{5940675A-B579-460E-94D1-54222C63F5DA}</a:tableStyleId>
              </a:tblPr>
              <a:tblGrid>
                <a:gridCol w="737789"/>
                <a:gridCol w="733235"/>
                <a:gridCol w="733235"/>
                <a:gridCol w="733235"/>
              </a:tblGrid>
              <a:tr h="252318">
                <a:tc>
                  <a:txBody>
                    <a:bodyPr/>
                    <a:lstStyle/>
                    <a:p>
                      <a:pPr algn="ctr"/>
                      <a:r>
                        <a:rPr kumimoji="1" lang="ja-JP" altLang="en-US" sz="1100" dirty="0" smtClean="0"/>
                        <a:t>支援対象</a:t>
                      </a:r>
                      <a:endParaRPr kumimoji="1" lang="ja-JP" altLang="en-US" sz="1100" dirty="0"/>
                    </a:p>
                  </a:txBody>
                  <a:tcPr marL="45720" marR="45720" anchor="ctr"/>
                </a:tc>
                <a:tc>
                  <a:txBody>
                    <a:bodyPr/>
                    <a:lstStyle/>
                    <a:p>
                      <a:pPr algn="ctr"/>
                      <a:r>
                        <a:rPr kumimoji="1" lang="ja-JP" altLang="en-US" sz="1050" dirty="0" smtClean="0"/>
                        <a:t>国内</a:t>
                      </a:r>
                      <a:endParaRPr kumimoji="1" lang="ja-JP" altLang="en-US" sz="1050" dirty="0"/>
                    </a:p>
                  </a:txBody>
                  <a:tcPr anchor="ctr"/>
                </a:tc>
                <a:tc>
                  <a:txBody>
                    <a:bodyPr/>
                    <a:lstStyle/>
                    <a:p>
                      <a:pPr algn="ctr"/>
                      <a:r>
                        <a:rPr kumimoji="1" lang="ja-JP" altLang="en-US" sz="1050" dirty="0" smtClean="0"/>
                        <a:t>公海上</a:t>
                      </a:r>
                      <a:endParaRPr kumimoji="1" lang="ja-JP" altLang="en-US" sz="1050" dirty="0"/>
                    </a:p>
                  </a:txBody>
                  <a:tcPr anchor="ctr"/>
                </a:tc>
                <a:tc>
                  <a:txBody>
                    <a:bodyPr/>
                    <a:lstStyle/>
                    <a:p>
                      <a:pPr algn="ctr"/>
                      <a:r>
                        <a:rPr kumimoji="1" lang="ja-JP" altLang="en-US" sz="1050" dirty="0" smtClean="0"/>
                        <a:t>支援国内</a:t>
                      </a:r>
                      <a:endParaRPr kumimoji="1" lang="ja-JP" altLang="en-US" sz="1050" dirty="0"/>
                    </a:p>
                  </a:txBody>
                  <a:tcPr anchor="ctr"/>
                </a:tc>
              </a:tr>
              <a:tr h="252318">
                <a:tc>
                  <a:txBody>
                    <a:bodyPr/>
                    <a:lstStyle/>
                    <a:p>
                      <a:pPr algn="ctr"/>
                      <a:r>
                        <a:rPr kumimoji="1" lang="ja-JP" altLang="en-US" sz="1100" dirty="0" smtClean="0"/>
                        <a:t>米軍</a:t>
                      </a:r>
                      <a:endParaRPr kumimoji="1" lang="ja-JP" altLang="en-US" sz="1100" dirty="0"/>
                    </a:p>
                  </a:txBody>
                  <a:tcPr marL="45720" marR="45720"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r>
                        <a:rPr kumimoji="1" lang="ja-JP" altLang="en-US" sz="1100" b="1" dirty="0" smtClean="0">
                          <a:solidFill>
                            <a:srgbClr val="FF0000"/>
                          </a:solidFill>
                        </a:rPr>
                        <a:t>→○</a:t>
                      </a:r>
                      <a:endParaRPr kumimoji="1" lang="en-US" altLang="ja-JP" sz="1100" b="1" dirty="0" smtClean="0">
                        <a:solidFill>
                          <a:srgbClr val="FF0000"/>
                        </a:solidFill>
                      </a:endParaRPr>
                    </a:p>
                  </a:txBody>
                  <a:tcPr anchor="ctr"/>
                </a:tc>
                <a:tc>
                  <a:txBody>
                    <a:bodyPr/>
                    <a:lstStyle/>
                    <a:p>
                      <a:pPr algn="ctr"/>
                      <a:r>
                        <a:rPr kumimoji="1" lang="en-US" altLang="ja-JP" sz="1100" dirty="0" smtClean="0"/>
                        <a:t>×</a:t>
                      </a:r>
                      <a:r>
                        <a:rPr kumimoji="1" lang="ja-JP" altLang="en-US" sz="1100" b="1" dirty="0" smtClean="0">
                          <a:solidFill>
                            <a:srgbClr val="FF0000"/>
                          </a:solidFill>
                        </a:rPr>
                        <a:t>→○</a:t>
                      </a:r>
                      <a:endParaRPr kumimoji="1" lang="ja-JP" altLang="en-US" sz="1100" b="1" dirty="0">
                        <a:solidFill>
                          <a:srgbClr val="FF0000"/>
                        </a:solidFill>
                      </a:endParaRPr>
                    </a:p>
                  </a:txBody>
                  <a:tcPr anchor="ctr"/>
                </a:tc>
              </a:tr>
              <a:tr h="252318">
                <a:tc>
                  <a:txBody>
                    <a:bodyPr/>
                    <a:lstStyle/>
                    <a:p>
                      <a:pPr algn="ctr"/>
                      <a:r>
                        <a:rPr kumimoji="1" lang="ja-JP" altLang="en-US" sz="1100" dirty="0" smtClean="0"/>
                        <a:t>その他</a:t>
                      </a:r>
                      <a:endParaRPr kumimoji="1" lang="ja-JP" altLang="en-US" sz="1100" dirty="0"/>
                    </a:p>
                  </a:txBody>
                  <a:tcPr marL="45720" marR="45720" anchor="ctr"/>
                </a:tc>
                <a:tc>
                  <a:txBody>
                    <a:bodyPr/>
                    <a:lstStyle/>
                    <a:p>
                      <a:pPr algn="ctr"/>
                      <a:r>
                        <a:rPr kumimoji="1" lang="en-US" altLang="ja-JP" sz="1100" dirty="0" smtClean="0"/>
                        <a:t>×</a:t>
                      </a:r>
                      <a:r>
                        <a:rPr kumimoji="1" lang="ja-JP" altLang="en-US" sz="1100" b="1" dirty="0" smtClean="0">
                          <a:solidFill>
                            <a:srgbClr val="FF0000"/>
                          </a:solidFill>
                        </a:rPr>
                        <a:t>→○</a:t>
                      </a:r>
                      <a:endParaRPr kumimoji="1" lang="ja-JP" altLang="en-US" sz="1100" b="1" dirty="0">
                        <a:solidFill>
                          <a:srgbClr val="FF0000"/>
                        </a:solidFill>
                      </a:endParaRPr>
                    </a:p>
                  </a:txBody>
                  <a:tcPr anchor="ctr"/>
                </a:tc>
                <a:tc>
                  <a:txBody>
                    <a:bodyPr/>
                    <a:lstStyle/>
                    <a:p>
                      <a:pPr algn="ctr"/>
                      <a:r>
                        <a:rPr kumimoji="1" lang="en-US" altLang="ja-JP" sz="1100" dirty="0" smtClean="0"/>
                        <a:t>×</a:t>
                      </a:r>
                      <a:r>
                        <a:rPr kumimoji="1" lang="ja-JP" altLang="en-US" sz="1100" b="1" dirty="0" smtClean="0">
                          <a:solidFill>
                            <a:srgbClr val="FF0000"/>
                          </a:solidFill>
                        </a:rPr>
                        <a:t>→○</a:t>
                      </a:r>
                      <a:endParaRPr kumimoji="1" lang="ja-JP" altLang="en-US" sz="1100" b="1" dirty="0">
                        <a:solidFill>
                          <a:srgbClr val="FF0000"/>
                        </a:solidFill>
                      </a:endParaRPr>
                    </a:p>
                  </a:txBody>
                  <a:tcPr anchor="ctr"/>
                </a:tc>
                <a:tc>
                  <a:txBody>
                    <a:bodyPr/>
                    <a:lstStyle/>
                    <a:p>
                      <a:pPr algn="ctr"/>
                      <a:r>
                        <a:rPr kumimoji="1" lang="en-US" altLang="ja-JP" sz="1100" dirty="0" smtClean="0"/>
                        <a:t>×</a:t>
                      </a:r>
                      <a:r>
                        <a:rPr kumimoji="1" lang="ja-JP" altLang="en-US" sz="1100" b="1" dirty="0" smtClean="0">
                          <a:solidFill>
                            <a:srgbClr val="FF0000"/>
                          </a:solidFill>
                        </a:rPr>
                        <a:t>→○</a:t>
                      </a:r>
                      <a:endParaRPr kumimoji="1" lang="ja-JP" altLang="en-US" sz="1100" b="1" dirty="0">
                        <a:solidFill>
                          <a:srgbClr val="FF0000"/>
                        </a:solidFill>
                      </a:endParaRPr>
                    </a:p>
                  </a:txBody>
                  <a:tcPr anchor="ctr"/>
                </a:tc>
              </a:tr>
            </a:tbl>
          </a:graphicData>
        </a:graphic>
      </p:graphicFrame>
      <p:graphicFrame>
        <p:nvGraphicFramePr>
          <p:cNvPr id="70" name="表 69"/>
          <p:cNvGraphicFramePr>
            <a:graphicFrameLocks noGrp="1"/>
          </p:cNvGraphicFramePr>
          <p:nvPr>
            <p:extLst/>
          </p:nvPr>
        </p:nvGraphicFramePr>
        <p:xfrm>
          <a:off x="4167876" y="248613"/>
          <a:ext cx="2902999" cy="845820"/>
        </p:xfrm>
        <a:graphic>
          <a:graphicData uri="http://schemas.openxmlformats.org/drawingml/2006/table">
            <a:tbl>
              <a:tblPr firstRow="1" bandRow="1">
                <a:tableStyleId>{5940675A-B579-460E-94D1-54222C63F5DA}</a:tableStyleId>
              </a:tblPr>
              <a:tblGrid>
                <a:gridCol w="983812"/>
                <a:gridCol w="1919187"/>
              </a:tblGrid>
              <a:tr h="195263">
                <a:tc>
                  <a:txBody>
                    <a:bodyPr/>
                    <a:lstStyle/>
                    <a:p>
                      <a:pPr algn="ctr"/>
                      <a:r>
                        <a:rPr kumimoji="1" lang="ja-JP" altLang="en-US" sz="1100" dirty="0" smtClean="0"/>
                        <a:t>支援対象</a:t>
                      </a:r>
                      <a:endParaRPr kumimoji="1" lang="ja-JP" altLang="en-US" sz="1100" dirty="0"/>
                    </a:p>
                  </a:txBody>
                  <a:tcPr anchor="ctr"/>
                </a:tc>
                <a:tc>
                  <a:txBody>
                    <a:bodyPr/>
                    <a:lstStyle/>
                    <a:p>
                      <a:pPr algn="ctr"/>
                      <a:r>
                        <a:rPr kumimoji="1" lang="ja-JP" altLang="en-US" sz="1050" dirty="0" smtClean="0"/>
                        <a:t>支援活動等の実施</a:t>
                      </a:r>
                      <a:endParaRPr kumimoji="1" lang="ja-JP" altLang="en-US" sz="1050" dirty="0"/>
                    </a:p>
                  </a:txBody>
                  <a:tcPr anchor="ctr"/>
                </a:tc>
              </a:tr>
              <a:tr h="195263">
                <a:tc>
                  <a:txBody>
                    <a:bodyPr/>
                    <a:lstStyle/>
                    <a:p>
                      <a:pPr algn="ctr"/>
                      <a:r>
                        <a:rPr kumimoji="1" lang="ja-JP" altLang="en-US" sz="1100" dirty="0" smtClean="0"/>
                        <a:t>米軍</a:t>
                      </a:r>
                      <a:endParaRPr kumimoji="1" lang="ja-JP" altLang="en-US" sz="1100" dirty="0"/>
                    </a:p>
                  </a:txBody>
                  <a:tcPr anchor="ctr"/>
                </a:tc>
                <a:tc rowSpan="2">
                  <a:txBody>
                    <a:bodyPr/>
                    <a:lstStyle/>
                    <a:p>
                      <a:pPr algn="ctr"/>
                      <a:r>
                        <a:rPr kumimoji="1" lang="ja-JP" altLang="en-US" sz="1100" dirty="0" smtClean="0"/>
                        <a:t>（過去）　（現在）　</a:t>
                      </a:r>
                      <a:r>
                        <a:rPr kumimoji="1" lang="ja-JP" altLang="en-US" sz="1100" dirty="0" smtClean="0">
                          <a:solidFill>
                            <a:srgbClr val="FF0000"/>
                          </a:solidFill>
                        </a:rPr>
                        <a:t>（法整備後）</a:t>
                      </a:r>
                      <a:endParaRPr kumimoji="1" lang="en-US" altLang="ja-JP" sz="1100" dirty="0" smtClean="0">
                        <a:solidFill>
                          <a:srgbClr val="FF0000"/>
                        </a:solidFill>
                      </a:endParaRPr>
                    </a:p>
                    <a:p>
                      <a:pPr algn="l"/>
                      <a:r>
                        <a:rPr kumimoji="1" lang="ja-JP" altLang="en-US" sz="1100" dirty="0" smtClean="0"/>
                        <a:t>     △　</a:t>
                      </a:r>
                      <a:r>
                        <a:rPr kumimoji="1" lang="ja-JP" altLang="en-US" sz="1100" baseline="0" dirty="0" smtClean="0"/>
                        <a:t> </a:t>
                      </a:r>
                      <a:r>
                        <a:rPr kumimoji="1" lang="ja-JP" altLang="en-US" sz="1100" dirty="0" smtClean="0"/>
                        <a:t>→　 </a:t>
                      </a:r>
                      <a:r>
                        <a:rPr kumimoji="1" lang="en-US" altLang="ja-JP" sz="1100" dirty="0" smtClean="0"/>
                        <a:t>×</a:t>
                      </a:r>
                      <a:r>
                        <a:rPr kumimoji="1" lang="ja-JP" altLang="en-US" sz="1100" dirty="0" smtClean="0"/>
                        <a:t>　</a:t>
                      </a:r>
                      <a:r>
                        <a:rPr kumimoji="1" lang="ja-JP" altLang="en-US" sz="1100" b="1" dirty="0" smtClean="0">
                          <a:solidFill>
                            <a:srgbClr val="FF0000"/>
                          </a:solidFill>
                        </a:rPr>
                        <a:t>　→      ○  </a:t>
                      </a:r>
                      <a:endParaRPr kumimoji="1" lang="en-US" altLang="ja-JP" sz="1100" b="1" dirty="0" smtClean="0">
                        <a:solidFill>
                          <a:srgbClr val="FF0000"/>
                        </a:solidFill>
                      </a:endParaRPr>
                    </a:p>
                    <a:p>
                      <a:pPr algn="l"/>
                      <a:r>
                        <a:rPr kumimoji="1" lang="en-US" altLang="ja-JP" sz="1050" b="1" dirty="0" smtClean="0">
                          <a:solidFill>
                            <a:srgbClr val="FF0000"/>
                          </a:solidFill>
                        </a:rPr>
                        <a:t>※</a:t>
                      </a:r>
                      <a:r>
                        <a:rPr kumimoji="1" lang="ja-JP" altLang="en-US" sz="1050" b="1" dirty="0" smtClean="0">
                          <a:solidFill>
                            <a:srgbClr val="FF0000"/>
                          </a:solidFill>
                        </a:rPr>
                        <a:t>活動地域は旧特措法と同様</a:t>
                      </a:r>
                      <a:endParaRPr kumimoji="1" lang="ja-JP" altLang="en-US" sz="1100" b="1" dirty="0">
                        <a:solidFill>
                          <a:srgbClr val="FF0000"/>
                        </a:solidFill>
                      </a:endParaRPr>
                    </a:p>
                  </a:txBody>
                  <a:tcPr anchor="ctr"/>
                </a:tc>
              </a:tr>
              <a:tr h="195263">
                <a:tc>
                  <a:txBody>
                    <a:bodyPr/>
                    <a:lstStyle/>
                    <a:p>
                      <a:pPr algn="ctr"/>
                      <a:r>
                        <a:rPr kumimoji="1" lang="ja-JP" altLang="en-US" sz="1100" dirty="0" smtClean="0"/>
                        <a:t>その他</a:t>
                      </a:r>
                      <a:endParaRPr kumimoji="1" lang="ja-JP" altLang="en-US" sz="1100" dirty="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tc>
              </a:tr>
            </a:tbl>
          </a:graphicData>
        </a:graphic>
      </p:graphicFrame>
      <p:sp>
        <p:nvSpPr>
          <p:cNvPr id="71" name="テキスト ボックス 70"/>
          <p:cNvSpPr txBox="1"/>
          <p:nvPr/>
        </p:nvSpPr>
        <p:spPr>
          <a:xfrm>
            <a:off x="3959629" y="1057295"/>
            <a:ext cx="3570538" cy="276999"/>
          </a:xfrm>
          <a:prstGeom prst="rect">
            <a:avLst/>
          </a:prstGeom>
          <a:noFill/>
        </p:spPr>
        <p:txBody>
          <a:bodyPr wrap="square" rtlCol="0">
            <a:spAutoFit/>
          </a:bodyPr>
          <a:lstStyle/>
          <a:p>
            <a:pPr fontAlgn="t"/>
            <a:r>
              <a:rPr lang="en-US" altLang="ja-JP" sz="1200" dirty="0" smtClean="0"/>
              <a:t>※</a:t>
            </a:r>
            <a:r>
              <a:rPr lang="ja-JP" altLang="en-US" sz="1200" dirty="0" smtClean="0"/>
              <a:t>旧特措法の活動地域は国内･公海上・支援国内</a:t>
            </a:r>
            <a:endParaRPr lang="ja-JP" altLang="ja-JP" sz="1200" dirty="0"/>
          </a:p>
        </p:txBody>
      </p:sp>
      <p:graphicFrame>
        <p:nvGraphicFramePr>
          <p:cNvPr id="74" name="表 73"/>
          <p:cNvGraphicFramePr>
            <a:graphicFrameLocks noGrp="1"/>
          </p:cNvGraphicFramePr>
          <p:nvPr>
            <p:extLst/>
          </p:nvPr>
        </p:nvGraphicFramePr>
        <p:xfrm>
          <a:off x="4195481" y="4951218"/>
          <a:ext cx="2881032" cy="777240"/>
        </p:xfrm>
        <a:graphic>
          <a:graphicData uri="http://schemas.openxmlformats.org/drawingml/2006/table">
            <a:tbl>
              <a:tblPr firstRow="1" bandRow="1">
                <a:tableStyleId>{5940675A-B579-460E-94D1-54222C63F5DA}</a:tableStyleId>
              </a:tblPr>
              <a:tblGrid>
                <a:gridCol w="917762"/>
                <a:gridCol w="1963270"/>
              </a:tblGrid>
              <a:tr h="220790">
                <a:tc>
                  <a:txBody>
                    <a:bodyPr/>
                    <a:lstStyle/>
                    <a:p>
                      <a:pPr algn="ctr"/>
                      <a:r>
                        <a:rPr kumimoji="1" lang="ja-JP" altLang="en-US" sz="1100" dirty="0" smtClean="0"/>
                        <a:t>支援対象</a:t>
                      </a:r>
                      <a:endParaRPr kumimoji="1" lang="ja-JP" altLang="en-US" sz="1100" dirty="0"/>
                    </a:p>
                  </a:txBody>
                  <a:tcPr anchor="ctr"/>
                </a:tc>
                <a:tc>
                  <a:txBody>
                    <a:bodyPr/>
                    <a:lstStyle/>
                    <a:p>
                      <a:pPr algn="ctr"/>
                      <a:r>
                        <a:rPr kumimoji="1" lang="ja-JP" altLang="en-US" sz="1050" dirty="0" smtClean="0"/>
                        <a:t>現行法　</a:t>
                      </a:r>
                      <a:r>
                        <a:rPr kumimoji="1" lang="ja-JP" altLang="en-US" sz="1050" dirty="0" smtClean="0">
                          <a:solidFill>
                            <a:srgbClr val="FF0000"/>
                          </a:solidFill>
                        </a:rPr>
                        <a:t>→　法改正後</a:t>
                      </a:r>
                      <a:endParaRPr kumimoji="1" lang="ja-JP" altLang="en-US" sz="1050" dirty="0">
                        <a:solidFill>
                          <a:srgbClr val="FF0000"/>
                        </a:solidFill>
                      </a:endParaRPr>
                    </a:p>
                  </a:txBody>
                  <a:tcPr anchor="ctr"/>
                </a:tc>
              </a:tr>
              <a:tr h="220790">
                <a:tc>
                  <a:txBody>
                    <a:bodyPr/>
                    <a:lstStyle/>
                    <a:p>
                      <a:pPr algn="ctr"/>
                      <a:r>
                        <a:rPr kumimoji="1" lang="ja-JP" altLang="en-US" sz="1100" dirty="0" smtClean="0"/>
                        <a:t>武力の行使</a:t>
                      </a:r>
                      <a:endParaRPr kumimoji="1" lang="ja-JP" altLang="en-US" sz="1100" dirty="0"/>
                    </a:p>
                  </a:txBody>
                  <a:tcPr anchor="ctr"/>
                </a:tc>
                <a:tc>
                  <a:txBody>
                    <a:bodyPr/>
                    <a:lstStyle/>
                    <a:p>
                      <a:pPr algn="ctr"/>
                      <a:r>
                        <a:rPr kumimoji="1" lang="ja-JP" altLang="en-US" sz="1000" dirty="0" smtClean="0"/>
                        <a:t>発生事態</a:t>
                      </a:r>
                      <a:r>
                        <a:rPr kumimoji="1" lang="ja-JP" altLang="en-US" sz="1000" dirty="0" smtClean="0">
                          <a:solidFill>
                            <a:srgbClr val="FF0000"/>
                          </a:solidFill>
                        </a:rPr>
                        <a:t>→存立危機事態も可能</a:t>
                      </a:r>
                      <a:endParaRPr kumimoji="1" lang="ja-JP" altLang="en-US" sz="1000" dirty="0">
                        <a:solidFill>
                          <a:srgbClr val="FF0000"/>
                        </a:solidFill>
                      </a:endParaRPr>
                    </a:p>
                  </a:txBody>
                  <a:tcPr anchor="ctr"/>
                </a:tc>
              </a:tr>
              <a:tr h="244138">
                <a:tc>
                  <a:txBody>
                    <a:bodyPr/>
                    <a:lstStyle/>
                    <a:p>
                      <a:pPr algn="ctr"/>
                      <a:r>
                        <a:rPr kumimoji="1" lang="ja-JP" altLang="en-US" sz="1100" dirty="0" smtClean="0"/>
                        <a:t>米軍等支援</a:t>
                      </a:r>
                      <a:endParaRPr kumimoji="1" lang="ja-JP" altLang="en-US" sz="11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米軍</a:t>
                      </a:r>
                      <a:r>
                        <a:rPr kumimoji="1" lang="ja-JP" altLang="en-US" sz="1100" dirty="0" smtClean="0">
                          <a:solidFill>
                            <a:srgbClr val="FF0000"/>
                          </a:solidFill>
                        </a:rPr>
                        <a:t>→他国軍も可能</a:t>
                      </a:r>
                      <a:endParaRPr kumimoji="1" lang="ja-JP" altLang="en-US" sz="1100" b="1" dirty="0" smtClean="0">
                        <a:solidFill>
                          <a:srgbClr val="FF0000"/>
                        </a:solidFill>
                      </a:endParaRPr>
                    </a:p>
                  </a:txBody>
                  <a:tcPr anchor="ctr"/>
                </a:tc>
              </a:tr>
            </a:tbl>
          </a:graphicData>
        </a:graphic>
      </p:graphicFrame>
      <p:sp>
        <p:nvSpPr>
          <p:cNvPr id="79" name="正方形/長方形 78"/>
          <p:cNvSpPr/>
          <p:nvPr/>
        </p:nvSpPr>
        <p:spPr>
          <a:xfrm>
            <a:off x="934649" y="3768547"/>
            <a:ext cx="2659153" cy="292388"/>
          </a:xfrm>
          <a:prstGeom prst="rect">
            <a:avLst/>
          </a:prstGeom>
        </p:spPr>
        <p:txBody>
          <a:bodyPr wrap="square">
            <a:spAutoFit/>
          </a:bodyPr>
          <a:lstStyle/>
          <a:p>
            <a:pPr fontAlgn="t"/>
            <a:endParaRPr lang="ja-JP" altLang="ja-JP" sz="1300" dirty="0"/>
          </a:p>
        </p:txBody>
      </p:sp>
      <p:sp>
        <p:nvSpPr>
          <p:cNvPr id="87" name="テキスト ボックス 86"/>
          <p:cNvSpPr txBox="1"/>
          <p:nvPr/>
        </p:nvSpPr>
        <p:spPr>
          <a:xfrm>
            <a:off x="4099871" y="1764868"/>
            <a:ext cx="2804398" cy="307777"/>
          </a:xfrm>
          <a:prstGeom prst="rect">
            <a:avLst/>
          </a:prstGeom>
          <a:noFill/>
        </p:spPr>
        <p:txBody>
          <a:bodyPr wrap="square" rtlCol="0">
            <a:spAutoFit/>
          </a:bodyPr>
          <a:lstStyle/>
          <a:p>
            <a:pPr fontAlgn="t"/>
            <a:r>
              <a:rPr lang="ja-JP" altLang="en-US" sz="1400" dirty="0" smtClean="0"/>
              <a:t>（現行法：周辺事態法</a:t>
            </a:r>
            <a:r>
              <a:rPr lang="ja-JP" altLang="en-US" sz="1400" dirty="0" smtClean="0">
                <a:solidFill>
                  <a:srgbClr val="FF0000"/>
                </a:solidFill>
              </a:rPr>
              <a:t>→法改正後</a:t>
            </a:r>
            <a:r>
              <a:rPr lang="ja-JP" altLang="en-US" sz="1400" dirty="0" smtClean="0"/>
              <a:t>）</a:t>
            </a:r>
            <a:endParaRPr lang="ja-JP" altLang="ja-JP" sz="1400" dirty="0"/>
          </a:p>
        </p:txBody>
      </p:sp>
      <p:sp>
        <p:nvSpPr>
          <p:cNvPr id="92" name="テキスト ボックス 91"/>
          <p:cNvSpPr txBox="1"/>
          <p:nvPr/>
        </p:nvSpPr>
        <p:spPr>
          <a:xfrm>
            <a:off x="3982794" y="-26078"/>
            <a:ext cx="3530885" cy="307777"/>
          </a:xfrm>
          <a:prstGeom prst="rect">
            <a:avLst/>
          </a:prstGeom>
          <a:noFill/>
        </p:spPr>
        <p:txBody>
          <a:bodyPr wrap="square" rtlCol="0" anchor="ctr">
            <a:spAutoFit/>
          </a:bodyPr>
          <a:lstStyle/>
          <a:p>
            <a:pPr fontAlgn="t"/>
            <a:r>
              <a:rPr lang="ja-JP" altLang="en-US" sz="1400" dirty="0" smtClean="0"/>
              <a:t>（現行法：なし）</a:t>
            </a:r>
            <a:r>
              <a:rPr lang="ja-JP" altLang="en-US" sz="1200" dirty="0" smtClean="0"/>
              <a:t>旧イラク特措法・テロ特措法は失効</a:t>
            </a:r>
            <a:endParaRPr lang="ja-JP" altLang="ja-JP" sz="1400" dirty="0"/>
          </a:p>
        </p:txBody>
      </p:sp>
      <p:sp>
        <p:nvSpPr>
          <p:cNvPr id="93" name="テキスト ボックス 92"/>
          <p:cNvSpPr txBox="1"/>
          <p:nvPr/>
        </p:nvSpPr>
        <p:spPr>
          <a:xfrm>
            <a:off x="4123761" y="4593703"/>
            <a:ext cx="2935945" cy="307777"/>
          </a:xfrm>
          <a:prstGeom prst="rect">
            <a:avLst/>
          </a:prstGeom>
          <a:noFill/>
        </p:spPr>
        <p:txBody>
          <a:bodyPr wrap="square" rtlCol="0">
            <a:spAutoFit/>
          </a:bodyPr>
          <a:lstStyle/>
          <a:p>
            <a:pPr fontAlgn="t"/>
            <a:r>
              <a:rPr lang="ja-JP" altLang="en-US" sz="1400" dirty="0" smtClean="0"/>
              <a:t>（現行法：事態対処法、自衛隊法等）</a:t>
            </a:r>
            <a:endParaRPr lang="ja-JP" altLang="ja-JP" sz="1400" dirty="0"/>
          </a:p>
        </p:txBody>
      </p:sp>
      <p:sp>
        <p:nvSpPr>
          <p:cNvPr id="94" name="テキスト ボックス 93"/>
          <p:cNvSpPr txBox="1"/>
          <p:nvPr/>
        </p:nvSpPr>
        <p:spPr>
          <a:xfrm>
            <a:off x="4151086" y="3133506"/>
            <a:ext cx="3056195" cy="307777"/>
          </a:xfrm>
          <a:prstGeom prst="rect">
            <a:avLst/>
          </a:prstGeom>
          <a:noFill/>
        </p:spPr>
        <p:txBody>
          <a:bodyPr wrap="square" rtlCol="0">
            <a:spAutoFit/>
          </a:bodyPr>
          <a:lstStyle/>
          <a:p>
            <a:pPr fontAlgn="t"/>
            <a:r>
              <a:rPr lang="ja-JP" altLang="en-US" sz="1400" dirty="0" smtClean="0"/>
              <a:t>（現行法</a:t>
            </a:r>
            <a:r>
              <a:rPr lang="en-US" altLang="ja-JP" sz="1400" dirty="0" smtClean="0"/>
              <a:t>:</a:t>
            </a:r>
            <a:r>
              <a:rPr lang="ja-JP" altLang="en-US" sz="1400" dirty="0" smtClean="0"/>
              <a:t>なし</a:t>
            </a:r>
            <a:r>
              <a:rPr lang="ja-JP" altLang="en-US" sz="1200" dirty="0" smtClean="0"/>
              <a:t>→</a:t>
            </a:r>
            <a:r>
              <a:rPr lang="ja-JP" altLang="en-US" sz="1400" dirty="0" smtClean="0"/>
              <a:t>事態対処法等で規定）</a:t>
            </a:r>
            <a:endParaRPr lang="en-US" altLang="ja-JP" sz="1400" dirty="0" smtClean="0"/>
          </a:p>
        </p:txBody>
      </p:sp>
      <p:sp>
        <p:nvSpPr>
          <p:cNvPr id="44" name="テキスト ボックス 43"/>
          <p:cNvSpPr txBox="1"/>
          <p:nvPr/>
        </p:nvSpPr>
        <p:spPr>
          <a:xfrm>
            <a:off x="5872315" y="2836058"/>
            <a:ext cx="1334967" cy="275894"/>
          </a:xfrm>
          <a:prstGeom prst="rect">
            <a:avLst/>
          </a:prstGeom>
          <a:noFill/>
        </p:spPr>
        <p:txBody>
          <a:bodyPr wrap="square" rtlCol="0">
            <a:spAutoFit/>
          </a:bodyPr>
          <a:lstStyle/>
          <a:p>
            <a:pPr fontAlgn="t"/>
            <a:r>
              <a:rPr lang="ja-JP" altLang="en-US" sz="1200" dirty="0" smtClean="0"/>
              <a:t>△：輸送のみ可能</a:t>
            </a:r>
            <a:endParaRPr lang="ja-JP" altLang="ja-JP" sz="1200" dirty="0"/>
          </a:p>
        </p:txBody>
      </p:sp>
      <p:graphicFrame>
        <p:nvGraphicFramePr>
          <p:cNvPr id="45" name="表 44"/>
          <p:cNvGraphicFramePr>
            <a:graphicFrameLocks noGrp="1"/>
          </p:cNvGraphicFramePr>
          <p:nvPr>
            <p:extLst/>
          </p:nvPr>
        </p:nvGraphicFramePr>
        <p:xfrm>
          <a:off x="4195481" y="3376075"/>
          <a:ext cx="2892192" cy="1013460"/>
        </p:xfrm>
        <a:graphic>
          <a:graphicData uri="http://schemas.openxmlformats.org/drawingml/2006/table">
            <a:tbl>
              <a:tblPr firstRow="1" bandRow="1">
                <a:tableStyleId>{5940675A-B579-460E-94D1-54222C63F5DA}</a:tableStyleId>
              </a:tblPr>
              <a:tblGrid>
                <a:gridCol w="2892192"/>
              </a:tblGrid>
              <a:tr h="220790">
                <a:tc>
                  <a:txBody>
                    <a:bodyPr/>
                    <a:lstStyle/>
                    <a:p>
                      <a:pPr algn="ctr"/>
                      <a:r>
                        <a:rPr kumimoji="1" lang="ja-JP" altLang="en-US" sz="1050" dirty="0" smtClean="0"/>
                        <a:t>武力行使等に関する考え方　現行法</a:t>
                      </a:r>
                      <a:r>
                        <a:rPr kumimoji="1" lang="ja-JP" altLang="en-US" sz="1050" dirty="0" smtClean="0">
                          <a:solidFill>
                            <a:srgbClr val="FF0000"/>
                          </a:solidFill>
                        </a:rPr>
                        <a:t>→法改正後</a:t>
                      </a:r>
                      <a:endParaRPr kumimoji="1" lang="ja-JP" altLang="en-US" sz="1050" dirty="0">
                        <a:solidFill>
                          <a:srgbClr val="FF0000"/>
                        </a:solidFill>
                      </a:endParaRPr>
                    </a:p>
                  </a:txBody>
                  <a:tcPr anchor="ctr"/>
                </a:tc>
              </a:tr>
              <a:tr h="4649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存立危機事態における武力の行使　</a:t>
                      </a:r>
                      <a:r>
                        <a:rPr kumimoji="1" lang="en-US" altLang="ja-JP" sz="1100" b="0" dirty="0" smtClean="0">
                          <a:solidFill>
                            <a:schemeClr val="tx1"/>
                          </a:solidFill>
                        </a:rPr>
                        <a:t>×</a:t>
                      </a:r>
                      <a:r>
                        <a:rPr kumimoji="1" lang="ja-JP" altLang="en-US" sz="1100" b="0" dirty="0" smtClean="0">
                          <a:solidFill>
                            <a:srgbClr val="FF0000"/>
                          </a:solidFill>
                        </a:rPr>
                        <a:t>→○</a:t>
                      </a:r>
                      <a:endParaRPr kumimoji="1" lang="en-US" altLang="ja-JP" sz="1100" b="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一般的な集団的自衛権の行使は不可→同様</a:t>
                      </a:r>
                      <a:endParaRPr kumimoji="1" lang="en-US" altLang="ja-JP" sz="1100" b="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海外での武力の行使は一般に不可→同様</a:t>
                      </a:r>
                      <a:endParaRPr kumimoji="1" lang="en-US" altLang="ja-JP" sz="1100" b="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専守防衛（攻撃を受けて武力を行使）→同様</a:t>
                      </a:r>
                      <a:endParaRPr kumimoji="1" lang="ja-JP" altLang="en-US" sz="1100" b="1" dirty="0" smtClean="0">
                        <a:solidFill>
                          <a:schemeClr val="tx1"/>
                        </a:solidFill>
                      </a:endParaRPr>
                    </a:p>
                  </a:txBody>
                  <a:tcPr anchor="ctr"/>
                </a:tc>
              </a:tr>
            </a:tbl>
          </a:graphicData>
        </a:graphic>
      </p:graphicFrame>
      <p:sp>
        <p:nvSpPr>
          <p:cNvPr id="7" name="角丸四角形 6"/>
          <p:cNvSpPr/>
          <p:nvPr/>
        </p:nvSpPr>
        <p:spPr>
          <a:xfrm>
            <a:off x="7207282" y="1754174"/>
            <a:ext cx="1806089" cy="1208177"/>
          </a:xfrm>
          <a:prstGeom prst="round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lIns="0" rIns="0" rtlCol="0" anchor="ctr"/>
          <a:lstStyle/>
          <a:p>
            <a:r>
              <a:rPr lang="ja-JP" altLang="en-US" sz="1300" dirty="0" smtClean="0"/>
              <a:t>・重要影響事態という定義そのものは同じ内容</a:t>
            </a:r>
            <a:endParaRPr lang="en-US" altLang="ja-JP" sz="1300" dirty="0" smtClean="0">
              <a:solidFill>
                <a:srgbClr val="FF0000"/>
              </a:solidFill>
            </a:endParaRPr>
          </a:p>
          <a:p>
            <a:r>
              <a:rPr lang="ja-JP" altLang="en-US" sz="1300" dirty="0" smtClean="0">
                <a:solidFill>
                  <a:srgbClr val="FF0000"/>
                </a:solidFill>
              </a:rPr>
              <a:t>・活動区域を旧特措法と同程度にアップデート化</a:t>
            </a:r>
            <a:endParaRPr lang="en-US" altLang="ja-JP" sz="1300" dirty="0" smtClean="0">
              <a:solidFill>
                <a:srgbClr val="FF0000"/>
              </a:solidFill>
            </a:endParaRPr>
          </a:p>
          <a:p>
            <a:r>
              <a:rPr lang="ja-JP" altLang="en-US" sz="1300" dirty="0" smtClean="0">
                <a:solidFill>
                  <a:srgbClr val="FF0000"/>
                </a:solidFill>
              </a:rPr>
              <a:t>・活動メニューを充実</a:t>
            </a:r>
            <a:endParaRPr lang="en-US" altLang="ja-JP" sz="1300" dirty="0" smtClean="0">
              <a:solidFill>
                <a:srgbClr val="FF0000"/>
              </a:solidFill>
            </a:endParaRPr>
          </a:p>
          <a:p>
            <a:r>
              <a:rPr lang="ja-JP" altLang="en-US" sz="1300" dirty="0" smtClean="0"/>
              <a:t>・武器使用は自己保存</a:t>
            </a:r>
            <a:endParaRPr lang="en-US" altLang="ja-JP" sz="1300" dirty="0" smtClean="0"/>
          </a:p>
        </p:txBody>
      </p:sp>
      <p:sp>
        <p:nvSpPr>
          <p:cNvPr id="50" name="角丸四角形 49"/>
          <p:cNvSpPr/>
          <p:nvPr/>
        </p:nvSpPr>
        <p:spPr>
          <a:xfrm>
            <a:off x="7207283" y="178631"/>
            <a:ext cx="1788038" cy="1046663"/>
          </a:xfrm>
          <a:prstGeom prst="round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lIns="0" rIns="0" rtlCol="0" anchor="ctr"/>
          <a:lstStyle/>
          <a:p>
            <a:r>
              <a:rPr kumimoji="1" lang="ja-JP" altLang="en-US" sz="1300" dirty="0" smtClean="0"/>
              <a:t>・従来特措法で対応</a:t>
            </a:r>
            <a:endParaRPr kumimoji="1" lang="en-US" altLang="ja-JP" sz="1300" dirty="0" smtClean="0">
              <a:solidFill>
                <a:srgbClr val="FF0000"/>
              </a:solidFill>
            </a:endParaRPr>
          </a:p>
          <a:p>
            <a:r>
              <a:rPr kumimoji="1" lang="ja-JP" altLang="en-US" sz="1300" dirty="0" smtClean="0">
                <a:solidFill>
                  <a:srgbClr val="FF0000"/>
                </a:solidFill>
              </a:rPr>
              <a:t>・今回は一般法で規定</a:t>
            </a:r>
            <a:endParaRPr kumimoji="1" lang="en-US" altLang="ja-JP" sz="1300" dirty="0" smtClean="0">
              <a:solidFill>
                <a:srgbClr val="FF0000"/>
              </a:solidFill>
            </a:endParaRPr>
          </a:p>
          <a:p>
            <a:r>
              <a:rPr lang="ja-JP" altLang="en-US" sz="1300" dirty="0" smtClean="0">
                <a:solidFill>
                  <a:schemeClr val="tx1"/>
                </a:solidFill>
              </a:rPr>
              <a:t>・国連決議の存在必要</a:t>
            </a:r>
            <a:endParaRPr lang="en-US" altLang="ja-JP" sz="1300" dirty="0" smtClean="0">
              <a:solidFill>
                <a:schemeClr val="tx1"/>
              </a:solidFill>
            </a:endParaRPr>
          </a:p>
          <a:p>
            <a:r>
              <a:rPr kumimoji="1" lang="ja-JP" altLang="en-US" sz="1300" dirty="0" smtClean="0"/>
              <a:t>・実施区域設定は同様</a:t>
            </a:r>
            <a:endParaRPr kumimoji="1" lang="en-US" altLang="ja-JP" sz="1300" dirty="0" smtClean="0"/>
          </a:p>
          <a:p>
            <a:r>
              <a:rPr lang="ja-JP" altLang="en-US" sz="1300" dirty="0" smtClean="0"/>
              <a:t>・武器使用は自己保存</a:t>
            </a:r>
            <a:endParaRPr kumimoji="1" lang="ja-JP" altLang="en-US" sz="1300" dirty="0"/>
          </a:p>
        </p:txBody>
      </p:sp>
      <p:sp>
        <p:nvSpPr>
          <p:cNvPr id="52" name="角丸四角形 51"/>
          <p:cNvSpPr/>
          <p:nvPr/>
        </p:nvSpPr>
        <p:spPr>
          <a:xfrm>
            <a:off x="66890" y="922722"/>
            <a:ext cx="524090" cy="4872959"/>
          </a:xfrm>
          <a:prstGeom prst="roundRect">
            <a:avLst>
              <a:gd name="adj" fmla="val 7657"/>
            </a:avLst>
          </a:prstGeom>
          <a:solidFill>
            <a:schemeClr val="bg1"/>
          </a:solidFill>
          <a:ln w="19050">
            <a:solidFill>
              <a:srgbClr val="FF0000"/>
            </a:solidFill>
          </a:ln>
        </p:spPr>
        <p:style>
          <a:lnRef idx="2">
            <a:schemeClr val="accent1"/>
          </a:lnRef>
          <a:fillRef idx="1">
            <a:schemeClr val="lt1"/>
          </a:fillRef>
          <a:effectRef idx="0">
            <a:schemeClr val="accent1"/>
          </a:effectRef>
          <a:fontRef idx="minor">
            <a:schemeClr val="dk1"/>
          </a:fontRef>
        </p:style>
        <p:txBody>
          <a:bodyPr vert="eaVert" rtlCol="0" anchor="ctr"/>
          <a:lstStyle/>
          <a:p>
            <a:pPr algn="ctr"/>
            <a:r>
              <a:rPr kumimoji="1" lang="ja-JP" altLang="en-US" dirty="0" smtClean="0"/>
              <a:t>国際的な事態（　国際紛争等）の発生・　切迫等</a:t>
            </a:r>
            <a:endParaRPr kumimoji="1" lang="ja-JP" altLang="en-US" dirty="0"/>
          </a:p>
        </p:txBody>
      </p:sp>
      <p:sp>
        <p:nvSpPr>
          <p:cNvPr id="34" name="角丸四角形 33"/>
          <p:cNvSpPr/>
          <p:nvPr/>
        </p:nvSpPr>
        <p:spPr>
          <a:xfrm>
            <a:off x="5161975" y="1327986"/>
            <a:ext cx="3851396" cy="320053"/>
          </a:xfrm>
          <a:prstGeom prst="round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a:r>
              <a:rPr lang="ja-JP" altLang="en-US" sz="1300" dirty="0" smtClean="0"/>
              <a:t>両方の事態において船舶検査活動が実施可能に</a:t>
            </a:r>
            <a:endParaRPr kumimoji="1" lang="ja-JP" altLang="en-US" sz="1300" dirty="0"/>
          </a:p>
        </p:txBody>
      </p:sp>
      <p:cxnSp>
        <p:nvCxnSpPr>
          <p:cNvPr id="10" name="直線矢印コネクタ 9"/>
          <p:cNvCxnSpPr/>
          <p:nvPr/>
        </p:nvCxnSpPr>
        <p:spPr>
          <a:xfrm flipH="1" flipV="1">
            <a:off x="3812617" y="1185206"/>
            <a:ext cx="1349358" cy="2234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34" idx="1"/>
          </p:cNvCxnSpPr>
          <p:nvPr/>
        </p:nvCxnSpPr>
        <p:spPr>
          <a:xfrm flipH="1">
            <a:off x="3998267" y="1488013"/>
            <a:ext cx="1163708" cy="1764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角丸四角形 39"/>
          <p:cNvSpPr/>
          <p:nvPr/>
        </p:nvSpPr>
        <p:spPr>
          <a:xfrm>
            <a:off x="921202" y="6239101"/>
            <a:ext cx="7932512" cy="463396"/>
          </a:xfrm>
          <a:prstGeom prst="roundRect">
            <a:avLst/>
          </a:prstGeom>
          <a:noFill/>
          <a:ln w="12700">
            <a:solidFill>
              <a:schemeClr val="tx1"/>
            </a:solidFill>
            <a:prstDash val="dash"/>
          </a:ln>
        </p:spPr>
        <p:style>
          <a:lnRef idx="2">
            <a:schemeClr val="accent2"/>
          </a:lnRef>
          <a:fillRef idx="1">
            <a:schemeClr val="lt1"/>
          </a:fillRef>
          <a:effectRef idx="0">
            <a:schemeClr val="accent2"/>
          </a:effectRef>
          <a:fontRef idx="minor">
            <a:schemeClr val="dk1"/>
          </a:fontRef>
        </p:style>
        <p:txBody>
          <a:bodyPr lIns="0" rIns="0" rtlCol="0" anchor="ctr"/>
          <a:lstStyle/>
          <a:p>
            <a:r>
              <a:rPr lang="ja-JP" altLang="en-US" sz="1300" dirty="0" smtClean="0"/>
              <a:t>・　上記事態においては、いずれ</a:t>
            </a:r>
            <a:r>
              <a:rPr lang="ja-JP" altLang="en-US" sz="1300" dirty="0"/>
              <a:t>も</a:t>
            </a:r>
            <a:r>
              <a:rPr lang="ja-JP" altLang="en-US" sz="1300" dirty="0" smtClean="0"/>
              <a:t>基本計画や対処基本方針についてＮＳＣで審議の上、閣議決定が必要</a:t>
            </a:r>
            <a:endParaRPr lang="en-US" altLang="ja-JP" sz="1300" dirty="0" smtClean="0"/>
          </a:p>
          <a:p>
            <a:r>
              <a:rPr lang="ja-JP" altLang="en-US" sz="1300" dirty="0" smtClean="0"/>
              <a:t>・　原則事前に国会（衆・参両院）の承認を求めることが必要（国際平和共同対処</a:t>
            </a:r>
            <a:r>
              <a:rPr lang="ja-JP" altLang="en-US" sz="1300" dirty="0"/>
              <a:t>事態</a:t>
            </a:r>
            <a:r>
              <a:rPr lang="ja-JP" altLang="en-US" sz="1300" dirty="0" smtClean="0"/>
              <a:t>は事後承認を一切認めず）</a:t>
            </a:r>
            <a:endParaRPr kumimoji="1" lang="ja-JP" altLang="en-US" sz="1300" dirty="0"/>
          </a:p>
        </p:txBody>
      </p:sp>
      <p:sp>
        <p:nvSpPr>
          <p:cNvPr id="41" name="角丸四角形 40"/>
          <p:cNvSpPr/>
          <p:nvPr/>
        </p:nvSpPr>
        <p:spPr>
          <a:xfrm>
            <a:off x="7207283" y="3319134"/>
            <a:ext cx="1788038" cy="2474205"/>
          </a:xfrm>
          <a:prstGeom prst="round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lIns="0" rIns="0" rtlCol="0" anchor="ctr"/>
          <a:lstStyle/>
          <a:p>
            <a:r>
              <a:rPr kumimoji="1" lang="ja-JP" altLang="en-US" sz="1300" dirty="0" smtClean="0">
                <a:solidFill>
                  <a:srgbClr val="FF0000"/>
                </a:solidFill>
              </a:rPr>
              <a:t>・「新三要件」を満たす場合武力の行使が可能</a:t>
            </a:r>
            <a:endParaRPr kumimoji="1" lang="en-US" altLang="ja-JP" sz="1300" dirty="0" smtClean="0">
              <a:solidFill>
                <a:srgbClr val="FF0000"/>
              </a:solidFill>
            </a:endParaRPr>
          </a:p>
          <a:p>
            <a:r>
              <a:rPr lang="ja-JP" altLang="en-US" sz="1300" dirty="0" smtClean="0">
                <a:solidFill>
                  <a:srgbClr val="FF0000"/>
                </a:solidFill>
              </a:rPr>
              <a:t>・三要件を法律で明記</a:t>
            </a:r>
            <a:endParaRPr kumimoji="1" lang="en-US" altLang="ja-JP" sz="1300" dirty="0" smtClean="0">
              <a:solidFill>
                <a:srgbClr val="FF0000"/>
              </a:solidFill>
            </a:endParaRPr>
          </a:p>
          <a:p>
            <a:r>
              <a:rPr lang="ja-JP" altLang="en-US" sz="1300" dirty="0" smtClean="0"/>
              <a:t>・海外での武力行使の制約は従来と同様</a:t>
            </a:r>
            <a:endParaRPr lang="en-US" altLang="ja-JP" sz="1300" dirty="0" smtClean="0"/>
          </a:p>
          <a:p>
            <a:r>
              <a:rPr lang="ja-JP" altLang="en-US" sz="1300" dirty="0" smtClean="0"/>
              <a:t>・</a:t>
            </a:r>
            <a:r>
              <a:rPr lang="ja-JP" altLang="en-US" sz="1300" dirty="0"/>
              <a:t>一般的な集団的自衛権は認められない</a:t>
            </a:r>
          </a:p>
          <a:p>
            <a:r>
              <a:rPr lang="ja-JP" altLang="en-US" sz="1300" dirty="0">
                <a:solidFill>
                  <a:srgbClr val="FF0000"/>
                </a:solidFill>
              </a:rPr>
              <a:t>・米軍以外も支援可能</a:t>
            </a:r>
            <a:endParaRPr lang="en-US" altLang="ja-JP" sz="1300" dirty="0">
              <a:solidFill>
                <a:srgbClr val="FF0000"/>
              </a:solidFill>
            </a:endParaRPr>
          </a:p>
          <a:p>
            <a:r>
              <a:rPr kumimoji="1" lang="ja-JP" altLang="en-US" sz="1300" dirty="0" smtClean="0"/>
              <a:t>・国民を守るために万全を期すことが可能に</a:t>
            </a:r>
            <a:endParaRPr kumimoji="1" lang="ja-JP" altLang="en-US" sz="1300" dirty="0"/>
          </a:p>
        </p:txBody>
      </p:sp>
      <p:sp>
        <p:nvSpPr>
          <p:cNvPr id="32" name="テキスト ボックス 31"/>
          <p:cNvSpPr txBox="1"/>
          <p:nvPr/>
        </p:nvSpPr>
        <p:spPr>
          <a:xfrm>
            <a:off x="4267200" y="5821864"/>
            <a:ext cx="4728121" cy="461665"/>
          </a:xfrm>
          <a:prstGeom prst="rect">
            <a:avLst/>
          </a:prstGeom>
          <a:noFill/>
        </p:spPr>
        <p:txBody>
          <a:bodyPr wrap="square" rtlCol="0">
            <a:spAutoFit/>
          </a:bodyPr>
          <a:lstStyle/>
          <a:p>
            <a:pPr marL="631825" indent="-631825" fontAlgn="t"/>
            <a:r>
              <a:rPr lang="en-US" altLang="ja-JP" sz="1200" dirty="0" smtClean="0"/>
              <a:t>※</a:t>
            </a:r>
            <a:r>
              <a:rPr lang="ja-JP" altLang="en-US" sz="1200" dirty="0" smtClean="0"/>
              <a:t>その</a:t>
            </a:r>
            <a:r>
              <a:rPr lang="ja-JP" altLang="en-US" sz="1200" dirty="0"/>
              <a:t>他</a:t>
            </a:r>
            <a:r>
              <a:rPr lang="ja-JP" altLang="en-US" sz="1200" dirty="0" smtClean="0"/>
              <a:t>の事態対処法制：米軍行動関連措置法、特定公共施設利法、海上輸送規制法、捕虜取扱い法、国際人道法違反処罰法</a:t>
            </a:r>
            <a:endParaRPr lang="ja-JP" altLang="ja-JP" sz="1200" dirty="0"/>
          </a:p>
        </p:txBody>
      </p:sp>
    </p:spTree>
    <p:extLst>
      <p:ext uri="{BB962C8B-B14F-4D97-AF65-F5344CB8AC3E}">
        <p14:creationId xmlns:p14="http://schemas.microsoft.com/office/powerpoint/2010/main" xmlns="" val="632619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xmlns="" val="1327255072"/>
              </p:ext>
            </p:extLst>
          </p:nvPr>
        </p:nvGraphicFramePr>
        <p:xfrm>
          <a:off x="-1" y="487367"/>
          <a:ext cx="9144000" cy="6302950"/>
        </p:xfrm>
        <a:graphic>
          <a:graphicData uri="http://schemas.openxmlformats.org/drawingml/2006/table">
            <a:tbl>
              <a:tblPr firstRow="1" bandRow="1">
                <a:tableStyleId>{5940675A-B579-460E-94D1-54222C63F5DA}</a:tableStyleId>
              </a:tblPr>
              <a:tblGrid>
                <a:gridCol w="1524000"/>
                <a:gridCol w="1524000"/>
                <a:gridCol w="1524000"/>
                <a:gridCol w="1524000"/>
                <a:gridCol w="1524000"/>
                <a:gridCol w="1524000"/>
              </a:tblGrid>
              <a:tr h="682050">
                <a:tc>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周辺事態</a:t>
                      </a:r>
                      <a:r>
                        <a:rPr kumimoji="1" lang="en-US" altLang="ja-JP" sz="1300" dirty="0" smtClean="0">
                          <a:solidFill>
                            <a:schemeClr val="tx1"/>
                          </a:solidFill>
                        </a:rPr>
                        <a:t/>
                      </a:r>
                      <a:br>
                        <a:rPr kumimoji="1" lang="en-US" altLang="ja-JP" sz="1300" dirty="0" smtClean="0">
                          <a:solidFill>
                            <a:schemeClr val="tx1"/>
                          </a:solidFill>
                        </a:rPr>
                      </a:br>
                      <a:r>
                        <a:rPr kumimoji="1" lang="ja-JP" altLang="en-US" sz="1300" dirty="0" smtClean="0">
                          <a:solidFill>
                            <a:schemeClr val="tx1"/>
                          </a:solidFill>
                        </a:rPr>
                        <a:t>安全確保法</a:t>
                      </a:r>
                      <a:r>
                        <a:rPr kumimoji="1" lang="en-US" altLang="ja-JP" sz="1100" dirty="0" smtClean="0">
                          <a:solidFill>
                            <a:schemeClr val="tx1"/>
                          </a:solidFill>
                        </a:rPr>
                        <a:t>※</a:t>
                      </a:r>
                      <a:r>
                        <a:rPr kumimoji="1" lang="ja-JP" altLang="en-US" sz="1100" dirty="0" smtClean="0">
                          <a:solidFill>
                            <a:schemeClr val="tx1"/>
                          </a:solidFill>
                        </a:rPr>
                        <a:t>３</a:t>
                      </a:r>
                      <a:endParaRPr kumimoji="1" lang="ja-JP" altLang="en-US" sz="1300" dirty="0" smtClean="0">
                        <a:solidFill>
                          <a:schemeClr val="tx1"/>
                        </a:solidFill>
                      </a:endParaRPr>
                    </a:p>
                  </a:txBody>
                  <a:tcPr marL="84406" marR="84406" marT="42203" marB="42203" anchor="ctr">
                    <a:solidFill>
                      <a:schemeClr val="bg2">
                        <a:lumMod val="90000"/>
                      </a:schemeClr>
                    </a:solidFill>
                  </a:tcPr>
                </a:tc>
                <a:tc>
                  <a:txBody>
                    <a:bodyPr/>
                    <a:lstStyle/>
                    <a:p>
                      <a:pPr algn="ctr"/>
                      <a:r>
                        <a:rPr kumimoji="1" lang="ja-JP" altLang="en-US" sz="1300" dirty="0" smtClean="0"/>
                        <a:t>テロ対策特措法</a:t>
                      </a:r>
                      <a:endParaRPr kumimoji="1" lang="ja-JP" altLang="en-US" sz="1300" dirty="0"/>
                    </a:p>
                  </a:txBody>
                  <a:tcPr marL="84406" marR="84406" marT="42203" marB="42203" anchor="ctr">
                    <a:solidFill>
                      <a:schemeClr val="bg2">
                        <a:lumMod val="90000"/>
                      </a:schemeClr>
                    </a:solidFill>
                  </a:tcPr>
                </a:tc>
                <a:tc>
                  <a:txBody>
                    <a:bodyPr/>
                    <a:lstStyle/>
                    <a:p>
                      <a:pPr algn="ctr"/>
                      <a:r>
                        <a:rPr kumimoji="1" lang="ja-JP" altLang="en-US" sz="1300" dirty="0" smtClean="0"/>
                        <a:t>イラク特措法</a:t>
                      </a:r>
                      <a:endParaRPr kumimoji="1" lang="ja-JP" altLang="en-US" sz="1300" dirty="0"/>
                    </a:p>
                  </a:txBody>
                  <a:tcPr marL="84406" marR="84406" marT="42203" marB="42203" anchor="ctr">
                    <a:solidFill>
                      <a:schemeClr val="bg2">
                        <a:lumMod val="90000"/>
                      </a:schemeClr>
                    </a:solidFill>
                  </a:tcPr>
                </a:tc>
                <a:tc>
                  <a:txBody>
                    <a:bodyPr/>
                    <a:lstStyle/>
                    <a:p>
                      <a:pPr algn="dist"/>
                      <a:r>
                        <a:rPr kumimoji="1" lang="ja-JP" altLang="en-US" sz="1300" dirty="0" smtClean="0"/>
                        <a:t>重要影響事態</a:t>
                      </a:r>
                      <a:r>
                        <a:rPr kumimoji="1" lang="en-US" altLang="ja-JP" sz="1300" dirty="0" smtClean="0"/>
                        <a:t/>
                      </a:r>
                      <a:br>
                        <a:rPr kumimoji="1" lang="en-US" altLang="ja-JP" sz="1300" dirty="0" smtClean="0"/>
                      </a:br>
                      <a:r>
                        <a:rPr kumimoji="1" lang="ja-JP" altLang="en-US" sz="1300" dirty="0" smtClean="0"/>
                        <a:t>安全確保法</a:t>
                      </a:r>
                      <a:endParaRPr kumimoji="1" lang="ja-JP" altLang="en-US" sz="1300" dirty="0"/>
                    </a:p>
                  </a:txBody>
                  <a:tcPr marL="84406" marR="84406" marT="42203" marB="42203" anchor="ctr">
                    <a:solidFill>
                      <a:schemeClr val="accent4">
                        <a:lumMod val="20000"/>
                        <a:lumOff val="80000"/>
                      </a:schemeClr>
                    </a:solidFill>
                  </a:tcPr>
                </a:tc>
                <a:tc>
                  <a:txBody>
                    <a:bodyPr/>
                    <a:lstStyle/>
                    <a:p>
                      <a:pPr algn="ctr"/>
                      <a:r>
                        <a:rPr kumimoji="1" lang="ja-JP" altLang="en-US" sz="1300" dirty="0" smtClean="0"/>
                        <a:t>国際平和支援法</a:t>
                      </a:r>
                      <a:r>
                        <a:rPr kumimoji="1" lang="en-US" altLang="ja-JP" sz="1300" dirty="0" smtClean="0"/>
                        <a:t/>
                      </a:r>
                      <a:br>
                        <a:rPr kumimoji="1" lang="en-US" altLang="ja-JP" sz="1300" dirty="0" smtClean="0"/>
                      </a:br>
                      <a:r>
                        <a:rPr kumimoji="1" lang="ja-JP" altLang="en-US" sz="900" dirty="0" smtClean="0"/>
                        <a:t>（国際平和共同対処事態）</a:t>
                      </a:r>
                      <a:endParaRPr kumimoji="1" lang="ja-JP" altLang="en-US" sz="900" dirty="0"/>
                    </a:p>
                  </a:txBody>
                  <a:tcPr marL="84406" marR="84406" marT="42203" marB="42203" anchor="ctr">
                    <a:solidFill>
                      <a:schemeClr val="accent4">
                        <a:lumMod val="20000"/>
                        <a:lumOff val="80000"/>
                      </a:schemeClr>
                    </a:solidFill>
                  </a:tcPr>
                </a:tc>
                <a:tc>
                  <a:txBody>
                    <a:bodyPr/>
                    <a:lstStyle/>
                    <a:p>
                      <a:pPr algn="dist"/>
                      <a:r>
                        <a:rPr kumimoji="1" lang="ja-JP" altLang="en-US" sz="1300" dirty="0" smtClean="0"/>
                        <a:t>自衛隊法に基づく物品役務の提供</a:t>
                      </a:r>
                      <a:endParaRPr kumimoji="1" lang="ja-JP" altLang="en-US" sz="1300" dirty="0"/>
                    </a:p>
                  </a:txBody>
                  <a:tcPr marL="84406" marR="84406" marT="42203" marB="42203" anchor="ctr">
                    <a:solidFill>
                      <a:schemeClr val="accent4">
                        <a:lumMod val="20000"/>
                        <a:lumOff val="80000"/>
                      </a:schemeClr>
                    </a:solidFill>
                  </a:tcPr>
                </a:tc>
              </a:tr>
              <a:tr h="320350">
                <a:tc>
                  <a:txBody>
                    <a:bodyPr/>
                    <a:lstStyle/>
                    <a:p>
                      <a:pPr algn="ctr"/>
                      <a:r>
                        <a:rPr kumimoji="1" lang="ja-JP" altLang="en-US" sz="1300" dirty="0" smtClean="0">
                          <a:solidFill>
                            <a:schemeClr val="tx1"/>
                          </a:solidFill>
                        </a:rPr>
                        <a:t>補給</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１、</a:t>
                      </a:r>
                      <a:r>
                        <a:rPr kumimoji="1" lang="en-US" altLang="ja-JP" sz="1200" dirty="0" smtClean="0">
                          <a:solidFill>
                            <a:schemeClr val="tx1"/>
                          </a:solidFill>
                        </a:rPr>
                        <a:t>※</a:t>
                      </a:r>
                      <a:r>
                        <a:rPr kumimoji="1" lang="ja-JP" altLang="en-US" sz="1200" dirty="0" smtClean="0">
                          <a:solidFill>
                            <a:schemeClr val="tx1"/>
                          </a:solidFill>
                        </a:rPr>
                        <a:t>２）</a:t>
                      </a:r>
                      <a:endParaRPr kumimoji="1" lang="ja-JP" altLang="en-US" sz="1200" dirty="0">
                        <a:solidFill>
                          <a:schemeClr val="tx1"/>
                        </a:solidFill>
                      </a:endParaRPr>
                    </a:p>
                  </a:txBody>
                  <a:tcPr anchor="ctr"/>
                </a:tc>
                <a:tc>
                  <a:txBody>
                    <a:bodyPr/>
                    <a:lstStyle/>
                    <a:p>
                      <a:pPr algn="ctr"/>
                      <a:r>
                        <a:rPr kumimoji="1" lang="ja-JP" altLang="en-US" sz="1300" dirty="0" smtClean="0">
                          <a:solidFill>
                            <a:schemeClr val="tx1"/>
                          </a:solidFill>
                        </a:rPr>
                        <a:t>補給</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１、</a:t>
                      </a:r>
                      <a:r>
                        <a:rPr kumimoji="1" lang="en-US" altLang="ja-JP" sz="1200" dirty="0" smtClean="0">
                          <a:solidFill>
                            <a:schemeClr val="tx1"/>
                          </a:solidFill>
                        </a:rPr>
                        <a:t>※</a:t>
                      </a:r>
                      <a:r>
                        <a:rPr kumimoji="1" lang="ja-JP" altLang="en-US" sz="1200" dirty="0" smtClean="0">
                          <a:solidFill>
                            <a:schemeClr val="tx1"/>
                          </a:solidFill>
                        </a:rPr>
                        <a:t>２）</a:t>
                      </a:r>
                      <a:endParaRPr kumimoji="1" lang="ja-JP" altLang="en-US" sz="1200" dirty="0">
                        <a:solidFill>
                          <a:schemeClr val="tx1"/>
                        </a:solidFill>
                      </a:endParaRPr>
                    </a:p>
                  </a:txBody>
                  <a:tcPr anchor="ctr"/>
                </a:tc>
                <a:tc>
                  <a:txBody>
                    <a:bodyPr/>
                    <a:lstStyle/>
                    <a:p>
                      <a:pPr algn="ctr"/>
                      <a:r>
                        <a:rPr kumimoji="1" lang="ja-JP" altLang="en-US" sz="1300" dirty="0" smtClean="0">
                          <a:solidFill>
                            <a:schemeClr val="tx1"/>
                          </a:solidFill>
                        </a:rPr>
                        <a:t>補給</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１、</a:t>
                      </a:r>
                      <a:r>
                        <a:rPr kumimoji="1" lang="en-US" altLang="ja-JP" sz="1200" dirty="0" smtClean="0">
                          <a:solidFill>
                            <a:schemeClr val="tx1"/>
                          </a:solidFill>
                        </a:rPr>
                        <a:t>※</a:t>
                      </a:r>
                      <a:r>
                        <a:rPr kumimoji="1" lang="ja-JP" altLang="en-US" sz="1200" dirty="0" smtClean="0">
                          <a:solidFill>
                            <a:schemeClr val="tx1"/>
                          </a:solidFill>
                        </a:rPr>
                        <a:t>２）</a:t>
                      </a:r>
                      <a:endParaRPr kumimoji="1" lang="ja-JP" altLang="en-US" sz="1200" dirty="0">
                        <a:solidFill>
                          <a:schemeClr val="tx1"/>
                        </a:solidFill>
                      </a:endParaRPr>
                    </a:p>
                  </a:txBody>
                  <a:tcPr anchor="ctr"/>
                </a:tc>
                <a:tc>
                  <a:txBody>
                    <a:bodyPr/>
                    <a:lstStyle/>
                    <a:p>
                      <a:pPr algn="ctr"/>
                      <a:r>
                        <a:rPr kumimoji="1" lang="ja-JP" altLang="en-US" sz="1300" dirty="0" smtClean="0"/>
                        <a:t>補給</a:t>
                      </a:r>
                    </a:p>
                  </a:txBody>
                  <a:tcPr marL="84406" marR="84406" marT="42203" marB="42203" anchor="ctr"/>
                </a:tc>
                <a:tc>
                  <a:txBody>
                    <a:bodyPr/>
                    <a:lstStyle/>
                    <a:p>
                      <a:pPr algn="ctr"/>
                      <a:r>
                        <a:rPr kumimoji="1" lang="ja-JP" altLang="en-US" sz="1300" dirty="0" smtClean="0"/>
                        <a:t>補給</a:t>
                      </a:r>
                    </a:p>
                  </a:txBody>
                  <a:tcPr marL="84406" marR="84406" marT="42203" marB="42203" anchor="ctr"/>
                </a:tc>
                <a:tc>
                  <a:txBody>
                    <a:bodyPr/>
                    <a:lstStyle/>
                    <a:p>
                      <a:pPr algn="ctr"/>
                      <a:r>
                        <a:rPr kumimoji="1" lang="ja-JP" altLang="en-US" sz="1300" dirty="0" smtClean="0"/>
                        <a:t>補給</a:t>
                      </a:r>
                    </a:p>
                  </a:txBody>
                  <a:tcPr marL="84406" marR="84406" marT="42203" marB="42203" anchor="ctr"/>
                </a:tc>
              </a:tr>
              <a:tr h="320350">
                <a:tc>
                  <a:txBody>
                    <a:bodyPr/>
                    <a:lstStyle/>
                    <a:p>
                      <a:pPr algn="ctr"/>
                      <a:r>
                        <a:rPr kumimoji="1" lang="ja-JP" altLang="en-US" sz="1300" dirty="0" smtClean="0">
                          <a:solidFill>
                            <a:schemeClr val="tx1"/>
                          </a:solidFill>
                        </a:rPr>
                        <a:t>輸送</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輸送</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４）</a:t>
                      </a:r>
                      <a:endParaRPr kumimoji="1" lang="ja-JP" altLang="en-US" sz="1200" dirty="0">
                        <a:solidFill>
                          <a:schemeClr val="tx1"/>
                        </a:solidFill>
                      </a:endParaRPr>
                    </a:p>
                  </a:txBody>
                  <a:tcPr anchor="ctr"/>
                </a:tc>
                <a:tc>
                  <a:txBody>
                    <a:bodyPr/>
                    <a:lstStyle/>
                    <a:p>
                      <a:pPr algn="ctr"/>
                      <a:r>
                        <a:rPr kumimoji="1" lang="ja-JP" altLang="en-US" sz="1300" dirty="0" smtClean="0">
                          <a:solidFill>
                            <a:schemeClr val="tx1"/>
                          </a:solidFill>
                        </a:rPr>
                        <a:t>輸送</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５）</a:t>
                      </a:r>
                      <a:endParaRPr kumimoji="1" lang="ja-JP" altLang="en-US" sz="1200" dirty="0">
                        <a:solidFill>
                          <a:schemeClr val="tx1"/>
                        </a:solidFill>
                      </a:endParaRPr>
                    </a:p>
                  </a:txBody>
                  <a:tcPr anchor="ctr"/>
                </a:tc>
                <a:tc>
                  <a:txBody>
                    <a:bodyPr/>
                    <a:lstStyle/>
                    <a:p>
                      <a:pPr algn="ctr"/>
                      <a:r>
                        <a:rPr kumimoji="1" lang="ja-JP" altLang="en-US" sz="1300" dirty="0" smtClean="0"/>
                        <a:t>輸送</a:t>
                      </a:r>
                    </a:p>
                  </a:txBody>
                  <a:tcPr marL="84406" marR="84406" marT="42203" marB="42203" anchor="ctr"/>
                </a:tc>
                <a:tc>
                  <a:txBody>
                    <a:bodyPr/>
                    <a:lstStyle/>
                    <a:p>
                      <a:pPr algn="ctr"/>
                      <a:r>
                        <a:rPr kumimoji="1" lang="ja-JP" altLang="en-US" sz="1300" dirty="0" smtClean="0"/>
                        <a:t>輸送</a:t>
                      </a:r>
                    </a:p>
                  </a:txBody>
                  <a:tcPr marL="84406" marR="84406" marT="42203" marB="42203" anchor="ctr"/>
                </a:tc>
                <a:tc>
                  <a:txBody>
                    <a:bodyPr/>
                    <a:lstStyle/>
                    <a:p>
                      <a:pPr algn="ctr"/>
                      <a:r>
                        <a:rPr kumimoji="1" lang="ja-JP" altLang="en-US" sz="1300" dirty="0" smtClean="0"/>
                        <a:t>輸送</a:t>
                      </a:r>
                    </a:p>
                  </a:txBody>
                  <a:tcPr marL="84406" marR="84406" marT="42203" marB="42203" anchor="ctr"/>
                </a:tc>
              </a:tr>
              <a:tr h="320350">
                <a:tc>
                  <a:txBody>
                    <a:bodyPr/>
                    <a:lstStyle/>
                    <a:p>
                      <a:pPr algn="ctr"/>
                      <a:r>
                        <a:rPr kumimoji="1" lang="ja-JP" altLang="en-US" sz="1300" dirty="0" smtClean="0">
                          <a:solidFill>
                            <a:schemeClr val="tx1"/>
                          </a:solidFill>
                        </a:rPr>
                        <a:t>修理・整備</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２）</a:t>
                      </a:r>
                      <a:endParaRPr kumimoji="1" lang="ja-JP" altLang="en-US" sz="1200" dirty="0">
                        <a:solidFill>
                          <a:schemeClr val="tx1"/>
                        </a:solidFill>
                      </a:endParaRPr>
                    </a:p>
                  </a:txBody>
                  <a:tcPr anchor="ctr"/>
                </a:tc>
                <a:tc>
                  <a:txBody>
                    <a:bodyPr/>
                    <a:lstStyle/>
                    <a:p>
                      <a:pPr algn="ctr"/>
                      <a:r>
                        <a:rPr kumimoji="1" lang="ja-JP" altLang="en-US" sz="1300" dirty="0" smtClean="0">
                          <a:solidFill>
                            <a:schemeClr val="tx1"/>
                          </a:solidFill>
                        </a:rPr>
                        <a:t>修理・整備</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２）</a:t>
                      </a:r>
                      <a:endParaRPr kumimoji="1" lang="ja-JP" altLang="en-US" sz="1200" dirty="0">
                        <a:solidFill>
                          <a:schemeClr val="tx1"/>
                        </a:solidFill>
                      </a:endParaRPr>
                    </a:p>
                  </a:txBody>
                  <a:tcPr anchor="ctr"/>
                </a:tc>
                <a:tc>
                  <a:txBody>
                    <a:bodyPr/>
                    <a:lstStyle/>
                    <a:p>
                      <a:pPr algn="ctr"/>
                      <a:r>
                        <a:rPr kumimoji="1" lang="ja-JP" altLang="en-US" sz="1300" dirty="0" smtClean="0">
                          <a:solidFill>
                            <a:schemeClr val="tx1"/>
                          </a:solidFill>
                        </a:rPr>
                        <a:t>修理・整備</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２）</a:t>
                      </a:r>
                      <a:endParaRPr kumimoji="1" lang="ja-JP" altLang="en-US" sz="1200" dirty="0">
                        <a:solidFill>
                          <a:schemeClr val="tx1"/>
                        </a:solidFill>
                      </a:endParaRPr>
                    </a:p>
                  </a:txBody>
                  <a:tcPr anchor="ctr"/>
                </a:tc>
                <a:tc>
                  <a:txBody>
                    <a:bodyPr/>
                    <a:lstStyle/>
                    <a:p>
                      <a:pPr algn="ctr"/>
                      <a:r>
                        <a:rPr kumimoji="1" lang="ja-JP" altLang="en-US" sz="1300" dirty="0" smtClean="0"/>
                        <a:t>修理及び整備</a:t>
                      </a:r>
                    </a:p>
                  </a:txBody>
                  <a:tcPr marL="84406" marR="84406" marT="42203" marB="42203" anchor="ctr"/>
                </a:tc>
                <a:tc>
                  <a:txBody>
                    <a:bodyPr/>
                    <a:lstStyle/>
                    <a:p>
                      <a:pPr algn="ctr"/>
                      <a:r>
                        <a:rPr kumimoji="1" lang="ja-JP" altLang="en-US" sz="1300" dirty="0" smtClean="0"/>
                        <a:t>修理及び整備</a:t>
                      </a:r>
                    </a:p>
                  </a:txBody>
                  <a:tcPr marL="84406" marR="84406" marT="42203" marB="42203" anchor="ctr"/>
                </a:tc>
                <a:tc>
                  <a:txBody>
                    <a:bodyPr/>
                    <a:lstStyle/>
                    <a:p>
                      <a:pPr algn="ctr"/>
                      <a:r>
                        <a:rPr kumimoji="1" lang="ja-JP" altLang="en-US" sz="1300" dirty="0" smtClean="0"/>
                        <a:t>修理及び整備</a:t>
                      </a:r>
                    </a:p>
                  </a:txBody>
                  <a:tcPr marL="84406" marR="84406" marT="42203" marB="42203" anchor="ctr"/>
                </a:tc>
              </a:tr>
              <a:tr h="320350">
                <a:tc>
                  <a:txBody>
                    <a:bodyPr/>
                    <a:lstStyle/>
                    <a:p>
                      <a:pPr algn="ctr"/>
                      <a:r>
                        <a:rPr kumimoji="1" lang="ja-JP" altLang="en-US" sz="1300" dirty="0" smtClean="0">
                          <a:solidFill>
                            <a:schemeClr val="tx1"/>
                          </a:solidFill>
                        </a:rPr>
                        <a:t>医療</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医療</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医療</a:t>
                      </a:r>
                      <a:endParaRPr kumimoji="1" lang="ja-JP" altLang="en-US" sz="1300" dirty="0">
                        <a:solidFill>
                          <a:schemeClr val="tx1"/>
                        </a:solidFill>
                      </a:endParaRPr>
                    </a:p>
                  </a:txBody>
                  <a:tcPr anchor="ctr"/>
                </a:tc>
                <a:tc>
                  <a:txBody>
                    <a:bodyPr/>
                    <a:lstStyle/>
                    <a:p>
                      <a:pPr algn="ctr"/>
                      <a:r>
                        <a:rPr kumimoji="1" lang="ja-JP" altLang="en-US" sz="1300" dirty="0" smtClean="0"/>
                        <a:t>医療</a:t>
                      </a:r>
                    </a:p>
                  </a:txBody>
                  <a:tcPr marL="84406" marR="84406" marT="42203" marB="42203" anchor="ctr"/>
                </a:tc>
                <a:tc>
                  <a:txBody>
                    <a:bodyPr/>
                    <a:lstStyle/>
                    <a:p>
                      <a:pPr algn="ctr"/>
                      <a:r>
                        <a:rPr kumimoji="1" lang="ja-JP" altLang="en-US" sz="1300" dirty="0" smtClean="0"/>
                        <a:t>医療</a:t>
                      </a:r>
                    </a:p>
                  </a:txBody>
                  <a:tcPr marL="84406" marR="84406" marT="42203" marB="42203" anchor="ctr"/>
                </a:tc>
                <a:tc>
                  <a:txBody>
                    <a:bodyPr/>
                    <a:lstStyle/>
                    <a:p>
                      <a:pPr algn="ctr"/>
                      <a:r>
                        <a:rPr kumimoji="1" lang="ja-JP" altLang="en-US" sz="1300" dirty="0" smtClean="0"/>
                        <a:t>医療</a:t>
                      </a:r>
                    </a:p>
                  </a:txBody>
                  <a:tcPr marL="84406" marR="84406" marT="42203" marB="42203" anchor="ctr"/>
                </a:tc>
              </a:tr>
              <a:tr h="320350">
                <a:tc>
                  <a:txBody>
                    <a:bodyPr/>
                    <a:lstStyle/>
                    <a:p>
                      <a:pPr algn="ctr"/>
                      <a:r>
                        <a:rPr kumimoji="1" lang="ja-JP" altLang="en-US" sz="1300" dirty="0" smtClean="0">
                          <a:solidFill>
                            <a:schemeClr val="tx1"/>
                          </a:solidFill>
                        </a:rPr>
                        <a:t>通信</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通信</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通信</a:t>
                      </a:r>
                      <a:endParaRPr kumimoji="1" lang="ja-JP" altLang="en-US" sz="1300" dirty="0">
                        <a:solidFill>
                          <a:schemeClr val="tx1"/>
                        </a:solidFill>
                      </a:endParaRPr>
                    </a:p>
                  </a:txBody>
                  <a:tcPr anchor="ctr"/>
                </a:tc>
                <a:tc>
                  <a:txBody>
                    <a:bodyPr/>
                    <a:lstStyle/>
                    <a:p>
                      <a:pPr algn="ctr"/>
                      <a:r>
                        <a:rPr kumimoji="1" lang="ja-JP" altLang="en-US" sz="1300" dirty="0" smtClean="0"/>
                        <a:t>通信</a:t>
                      </a:r>
                    </a:p>
                  </a:txBody>
                  <a:tcPr marL="84406" marR="84406" marT="42203" marB="42203" anchor="ctr"/>
                </a:tc>
                <a:tc>
                  <a:txBody>
                    <a:bodyPr/>
                    <a:lstStyle/>
                    <a:p>
                      <a:pPr algn="ctr"/>
                      <a:r>
                        <a:rPr kumimoji="1" lang="ja-JP" altLang="en-US" sz="1300" dirty="0" smtClean="0"/>
                        <a:t>通信</a:t>
                      </a:r>
                    </a:p>
                  </a:txBody>
                  <a:tcPr marL="84406" marR="84406" marT="42203" marB="42203" anchor="ctr"/>
                </a:tc>
                <a:tc>
                  <a:txBody>
                    <a:bodyPr/>
                    <a:lstStyle/>
                    <a:p>
                      <a:pPr algn="ctr"/>
                      <a:r>
                        <a:rPr kumimoji="1" lang="ja-JP" altLang="en-US" sz="1300" dirty="0" smtClean="0"/>
                        <a:t>通信</a:t>
                      </a:r>
                    </a:p>
                  </a:txBody>
                  <a:tcPr marL="84406" marR="84406" marT="42203" marB="42203" anchor="ctr"/>
                </a:tc>
              </a:tr>
              <a:tr h="320350">
                <a:tc>
                  <a:txBody>
                    <a:bodyPr/>
                    <a:lstStyle/>
                    <a:p>
                      <a:pPr algn="ctr"/>
                      <a:r>
                        <a:rPr kumimoji="1" lang="ja-JP" altLang="en-US" sz="1300" dirty="0" smtClean="0">
                          <a:solidFill>
                            <a:schemeClr val="tx1"/>
                          </a:solidFill>
                        </a:rPr>
                        <a:t>空港・港湾業務</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空港・港湾業務</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t>空港・港湾業務</a:t>
                      </a:r>
                    </a:p>
                  </a:txBody>
                  <a:tcPr marL="84406" marR="84406" marT="42203" marB="42203" anchor="ctr"/>
                </a:tc>
                <a:tc>
                  <a:txBody>
                    <a:bodyPr/>
                    <a:lstStyle/>
                    <a:p>
                      <a:pPr algn="ctr"/>
                      <a:r>
                        <a:rPr kumimoji="1" lang="ja-JP" altLang="en-US" sz="1300" dirty="0" smtClean="0"/>
                        <a:t>空港・港湾業務</a:t>
                      </a:r>
                    </a:p>
                  </a:txBody>
                  <a:tcPr marL="84406" marR="84406" marT="42203" marB="42203" anchor="ctr"/>
                </a:tc>
                <a:tc>
                  <a:txBody>
                    <a:bodyPr/>
                    <a:lstStyle/>
                    <a:p>
                      <a:pPr algn="ctr"/>
                      <a:r>
                        <a:rPr kumimoji="1" lang="ja-JP" altLang="en-US" sz="1300" dirty="0" smtClean="0"/>
                        <a:t>空港・港湾業務</a:t>
                      </a:r>
                    </a:p>
                  </a:txBody>
                  <a:tcPr marL="84406" marR="84406" marT="42203" marB="42203" anchor="ctr"/>
                </a:tc>
              </a:tr>
              <a:tr h="320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基地業務</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基地業務</a:t>
                      </a:r>
                    </a:p>
                  </a:txBody>
                  <a:tcPr anchor="ctr"/>
                </a:tc>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t>基地業務</a:t>
                      </a:r>
                    </a:p>
                  </a:txBody>
                  <a:tcPr marL="84406" marR="84406" marT="42203" marB="42203" anchor="ctr"/>
                </a:tc>
                <a:tc>
                  <a:txBody>
                    <a:bodyPr/>
                    <a:lstStyle/>
                    <a:p>
                      <a:pPr algn="ctr"/>
                      <a:r>
                        <a:rPr kumimoji="1" lang="ja-JP" altLang="en-US" sz="1300" dirty="0" smtClean="0"/>
                        <a:t>基地業務</a:t>
                      </a:r>
                    </a:p>
                  </a:txBody>
                  <a:tcPr marL="84406" marR="84406" marT="42203" marB="42203" anchor="ctr"/>
                </a:tc>
                <a:tc>
                  <a:txBody>
                    <a:bodyPr/>
                    <a:lstStyle/>
                    <a:p>
                      <a:pPr algn="ctr"/>
                      <a:r>
                        <a:rPr kumimoji="1" lang="ja-JP" altLang="en-US" sz="1300" dirty="0" smtClean="0"/>
                        <a:t>基地業務</a:t>
                      </a:r>
                    </a:p>
                  </a:txBody>
                  <a:tcPr marL="84406" marR="84406" marT="42203" marB="42203" anchor="ctr"/>
                </a:tc>
              </a:tr>
              <a:tr h="320350">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t>宿泊</a:t>
                      </a:r>
                    </a:p>
                  </a:txBody>
                  <a:tcPr marL="84406" marR="84406" marT="42203" marB="42203" anchor="ctr"/>
                </a:tc>
                <a:tc>
                  <a:txBody>
                    <a:bodyPr/>
                    <a:lstStyle/>
                    <a:p>
                      <a:pPr algn="ctr"/>
                      <a:r>
                        <a:rPr kumimoji="1" lang="ja-JP" altLang="en-US" sz="1300" dirty="0" smtClean="0"/>
                        <a:t>宿泊</a:t>
                      </a:r>
                    </a:p>
                  </a:txBody>
                  <a:tcPr marL="84406" marR="84406" marT="42203" marB="42203" anchor="ctr"/>
                </a:tc>
                <a:tc>
                  <a:txBody>
                    <a:bodyPr/>
                    <a:lstStyle/>
                    <a:p>
                      <a:pPr algn="ctr"/>
                      <a:r>
                        <a:rPr kumimoji="1" lang="ja-JP" altLang="en-US" sz="1300" dirty="0" smtClean="0"/>
                        <a:t>宿泊</a:t>
                      </a:r>
                    </a:p>
                  </a:txBody>
                  <a:tcPr marL="84406" marR="84406" marT="42203" marB="42203" anchor="ctr"/>
                </a:tc>
              </a:tr>
              <a:tr h="456389">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保管（備蓄を含む。）</a:t>
                      </a:r>
                      <a:endParaRPr kumimoji="1" lang="ja-JP" altLang="en-US" sz="13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保管</a:t>
                      </a:r>
                    </a:p>
                  </a:txBody>
                  <a:tcPr marL="84406" marR="84406" marT="42203" marB="4220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保管</a:t>
                      </a:r>
                    </a:p>
                  </a:txBody>
                  <a:tcPr marL="84406" marR="84406" marT="42203" marB="4220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保管</a:t>
                      </a:r>
                    </a:p>
                  </a:txBody>
                  <a:tcPr marL="84406" marR="84406" marT="42203" marB="42203" anchor="ctr"/>
                </a:tc>
              </a:tr>
              <a:tr h="320350">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建設</a:t>
                      </a:r>
                    </a:p>
                  </a:txBody>
                  <a:tcPr anchor="ctr"/>
                </a:tc>
                <a:tc>
                  <a:txBody>
                    <a:bodyPr/>
                    <a:lstStyle/>
                    <a:p>
                      <a:pPr algn="ctr"/>
                      <a:r>
                        <a:rPr kumimoji="1" lang="ja-JP" altLang="en-US" sz="1300" dirty="0" smtClean="0">
                          <a:solidFill>
                            <a:schemeClr val="tx1"/>
                          </a:solidFill>
                        </a:rPr>
                        <a:t>施設の利用</a:t>
                      </a:r>
                    </a:p>
                  </a:txBody>
                  <a:tcPr marL="84406" marR="84406" marT="42203" marB="42203" anchor="ctr"/>
                </a:tc>
                <a:tc>
                  <a:txBody>
                    <a:bodyPr/>
                    <a:lstStyle/>
                    <a:p>
                      <a:pPr algn="ctr"/>
                      <a:r>
                        <a:rPr kumimoji="1" lang="ja-JP" altLang="en-US" sz="1300" dirty="0" smtClean="0"/>
                        <a:t>施設の利用</a:t>
                      </a:r>
                    </a:p>
                  </a:txBody>
                  <a:tcPr marL="84406" marR="84406" marT="42203" marB="42203" anchor="ctr"/>
                </a:tc>
                <a:tc>
                  <a:txBody>
                    <a:bodyPr/>
                    <a:lstStyle/>
                    <a:p>
                      <a:pPr algn="ctr"/>
                      <a:r>
                        <a:rPr kumimoji="1" lang="ja-JP" altLang="en-US" sz="1300" dirty="0" smtClean="0">
                          <a:solidFill>
                            <a:schemeClr val="tx1"/>
                          </a:solidFill>
                        </a:rPr>
                        <a:t>施設の利用</a:t>
                      </a:r>
                    </a:p>
                  </a:txBody>
                  <a:tcPr marL="84406" marR="84406" marT="42203" marB="42203" anchor="ctr"/>
                </a:tc>
              </a:tr>
              <a:tr h="475506">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a:t>
                      </a:r>
                    </a:p>
                  </a:txBody>
                  <a:tcPr anchor="ctr"/>
                </a:tc>
                <a:tc>
                  <a:txBody>
                    <a:bodyPr/>
                    <a:lstStyle/>
                    <a:p>
                      <a:pPr algn="ctr"/>
                      <a:r>
                        <a:rPr kumimoji="1" lang="ja-JP" altLang="en-US" sz="1300" dirty="0" smtClean="0">
                          <a:solidFill>
                            <a:schemeClr val="tx1"/>
                          </a:solidFill>
                        </a:rPr>
                        <a:t>訓練業務</a:t>
                      </a:r>
                    </a:p>
                  </a:txBody>
                  <a:tcPr marL="84406" marR="84406" marT="42203" marB="42203" anchor="ctr"/>
                </a:tc>
                <a:tc>
                  <a:txBody>
                    <a:bodyPr/>
                    <a:lstStyle/>
                    <a:p>
                      <a:pPr algn="ctr"/>
                      <a:r>
                        <a:rPr kumimoji="1" lang="ja-JP" altLang="en-US" sz="1300" dirty="0" smtClean="0"/>
                        <a:t>訓練業務</a:t>
                      </a:r>
                    </a:p>
                  </a:txBody>
                  <a:tcPr marL="84406" marR="84406" marT="42203" marB="42203" anchor="ctr"/>
                </a:tc>
                <a:tc>
                  <a:txBody>
                    <a:bodyPr/>
                    <a:lstStyle/>
                    <a:p>
                      <a:pPr algn="ctr"/>
                      <a:r>
                        <a:rPr kumimoji="1" lang="ja-JP" altLang="en-US" sz="1300" dirty="0" smtClean="0">
                          <a:solidFill>
                            <a:schemeClr val="tx1"/>
                          </a:solidFill>
                        </a:rPr>
                        <a:t>訓練業務</a:t>
                      </a:r>
                      <a:endParaRPr kumimoji="1" lang="en-US" altLang="ja-JP" sz="1300" dirty="0" smtClean="0">
                        <a:solidFill>
                          <a:schemeClr val="tx1"/>
                        </a:solidFill>
                      </a:endParaRPr>
                    </a:p>
                    <a:p>
                      <a:pPr algn="ctr"/>
                      <a:r>
                        <a:rPr kumimoji="1" lang="ja-JP" altLang="en-US" sz="1100" dirty="0" smtClean="0">
                          <a:solidFill>
                            <a:schemeClr val="tx1"/>
                          </a:solidFill>
                        </a:rPr>
                        <a:t>（</a:t>
                      </a:r>
                      <a:r>
                        <a:rPr kumimoji="1" lang="en-US" altLang="ja-JP" sz="1100" dirty="0" smtClean="0">
                          <a:solidFill>
                            <a:schemeClr val="tx1"/>
                          </a:solidFill>
                        </a:rPr>
                        <a:t>※</a:t>
                      </a:r>
                      <a:r>
                        <a:rPr kumimoji="1" lang="ja-JP" altLang="en-US" sz="1100" dirty="0" smtClean="0">
                          <a:solidFill>
                            <a:schemeClr val="tx1"/>
                          </a:solidFill>
                        </a:rPr>
                        <a:t>訓練実施時、一時的滞在のみ）</a:t>
                      </a:r>
                    </a:p>
                  </a:txBody>
                  <a:tcPr marL="84406" marR="84406" marT="42203" marB="42203" anchor="ctr"/>
                </a:tc>
              </a:tr>
              <a:tr h="328934">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algn="ctr"/>
                      <a:r>
                        <a:rPr kumimoji="1" lang="ja-JP" altLang="en-US" sz="1300" dirty="0" smtClean="0">
                          <a:solidFill>
                            <a:schemeClr val="tx1"/>
                          </a:solidFill>
                        </a:rPr>
                        <a:t>－</a:t>
                      </a:r>
                      <a:endParaRPr kumimoji="1" lang="ja-JP" altLang="en-US" sz="13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a:t>
                      </a:r>
                    </a:p>
                  </a:txBody>
                  <a:tcPr anchor="ctr"/>
                </a:tc>
                <a:tc>
                  <a:txBody>
                    <a:bodyPr/>
                    <a:lstStyle/>
                    <a:p>
                      <a:pPr algn="ctr"/>
                      <a:r>
                        <a:rPr kumimoji="1" lang="ja-JP" altLang="en-US" sz="1300" dirty="0" smtClean="0">
                          <a:solidFill>
                            <a:schemeClr val="tx1"/>
                          </a:solidFill>
                        </a:rPr>
                        <a:t>－</a:t>
                      </a:r>
                    </a:p>
                  </a:txBody>
                  <a:tcPr marL="84406" marR="84406" marT="42203" marB="42203" anchor="ctr"/>
                </a:tc>
                <a:tc>
                  <a:txBody>
                    <a:bodyPr/>
                    <a:lstStyle/>
                    <a:p>
                      <a:pPr algn="ctr"/>
                      <a:r>
                        <a:rPr kumimoji="1" lang="ja-JP" altLang="en-US" sz="1300" dirty="0" smtClean="0">
                          <a:solidFill>
                            <a:schemeClr val="tx1"/>
                          </a:solidFill>
                        </a:rPr>
                        <a:t>建設</a:t>
                      </a:r>
                    </a:p>
                  </a:txBody>
                  <a:tcPr marL="84406" marR="84406" marT="42203" marB="42203" anchor="ctr"/>
                </a:tc>
                <a:tc>
                  <a:txBody>
                    <a:bodyPr/>
                    <a:lstStyle/>
                    <a:p>
                      <a:pPr algn="ctr"/>
                      <a:r>
                        <a:rPr kumimoji="1" lang="ja-JP" altLang="en-US" sz="1300" dirty="0" smtClean="0">
                          <a:solidFill>
                            <a:schemeClr val="tx1"/>
                          </a:solidFill>
                        </a:rPr>
                        <a:t>－</a:t>
                      </a:r>
                    </a:p>
                  </a:txBody>
                  <a:tcPr marL="84406" marR="84406" marT="42203" marB="42203" anchor="ctr"/>
                </a:tc>
              </a:tr>
              <a:tr h="320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消毒</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a:t>
                      </a:r>
                    </a:p>
                  </a:txBody>
                  <a:tcPr marL="84406" marR="84406" marT="42203" marB="4220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a:t>
                      </a:r>
                    </a:p>
                  </a:txBody>
                  <a:tcPr marL="84406" marR="84406" marT="42203" marB="4220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a:t>
                      </a:r>
                    </a:p>
                  </a:txBody>
                  <a:tcPr marL="84406" marR="84406" marT="42203" marB="42203"/>
                </a:tc>
              </a:tr>
              <a:tr h="176604">
                <a:tc gridSpan="3">
                  <a:txBody>
                    <a:bodyPr/>
                    <a:lstStyle/>
                    <a:p>
                      <a:pPr marL="87313" indent="-87313" algn="l"/>
                      <a:r>
                        <a:rPr kumimoji="1" lang="ja-JP" altLang="en-US" sz="1050" dirty="0" smtClean="0">
                          <a:solidFill>
                            <a:schemeClr val="tx1"/>
                          </a:solidFill>
                        </a:rPr>
                        <a:t>備考</a:t>
                      </a:r>
                      <a:r>
                        <a:rPr kumimoji="1" lang="en-US" altLang="ja-JP" sz="1050" dirty="0" smtClean="0">
                          <a:solidFill>
                            <a:schemeClr val="tx1"/>
                          </a:solidFill>
                        </a:rPr>
                        <a:t>※</a:t>
                      </a:r>
                      <a:r>
                        <a:rPr kumimoji="1" lang="ja-JP" altLang="en-US" sz="1050" dirty="0" smtClean="0">
                          <a:solidFill>
                            <a:schemeClr val="tx1"/>
                          </a:solidFill>
                        </a:rPr>
                        <a:t>１：物品の提供には武器（弾薬を含む。）の提供を含まないものとする。</a:t>
                      </a:r>
                      <a:endParaRPr kumimoji="1" lang="en-US" altLang="ja-JP" sz="1050" dirty="0" smtClean="0">
                        <a:solidFill>
                          <a:schemeClr val="tx1"/>
                        </a:solidFill>
                      </a:endParaRPr>
                    </a:p>
                  </a:txBody>
                  <a:tcPr anchor="b">
                    <a:lnB w="28575" cap="flat" cmpd="sng" algn="ctr">
                      <a:solidFill>
                        <a:schemeClr val="bg1"/>
                      </a:solidFill>
                      <a:prstDash val="solid"/>
                      <a:round/>
                      <a:headEnd type="none" w="med" len="med"/>
                      <a:tailEnd type="none" w="med" len="med"/>
                    </a:lnB>
                  </a:tcPr>
                </a:tc>
                <a:tc hMerge="1">
                  <a:txBody>
                    <a:bodyPr/>
                    <a:lstStyle/>
                    <a:p>
                      <a:pPr algn="ctr"/>
                      <a:endParaRPr kumimoji="1" lang="ja-JP" altLang="en-US" sz="1300" dirty="0">
                        <a:solidFill>
                          <a:schemeClr val="tx1"/>
                        </a:solidFill>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smtClean="0">
                        <a:solidFill>
                          <a:schemeClr val="tx1"/>
                        </a:solidFill>
                      </a:endParaRPr>
                    </a:p>
                  </a:txBody>
                  <a:tcPr anchor="ct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備考　物品の提供には、武器の提供を含まないものとする。</a:t>
                      </a:r>
                      <a:endParaRPr kumimoji="1" lang="ja-JP" altLang="en-US" sz="1300" dirty="0" smtClean="0"/>
                    </a:p>
                  </a:txBody>
                  <a:tcPr marL="84406" marR="84406" marT="42203" marB="42203"/>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dirty="0" smtClean="0"/>
                    </a:p>
                  </a:txBody>
                  <a:tcPr marL="84406" marR="84406" marT="42203" marB="42203"/>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dirty="0" smtClean="0"/>
                    </a:p>
                  </a:txBody>
                  <a:tcPr marL="84406" marR="84406" marT="42203" marB="42203"/>
                </a:tc>
              </a:tr>
              <a:tr h="445770">
                <a:tc gridSpan="6">
                  <a:txBody>
                    <a:bodyPr/>
                    <a:lstStyle/>
                    <a:p>
                      <a:pPr marL="87313" indent="-87313" algn="l"/>
                      <a:r>
                        <a:rPr kumimoji="1" lang="ja-JP" altLang="en-US" sz="1050" dirty="0" smtClean="0">
                          <a:solidFill>
                            <a:schemeClr val="tx1"/>
                          </a:solidFill>
                        </a:rPr>
                        <a:t>　　　</a:t>
                      </a:r>
                      <a:r>
                        <a:rPr kumimoji="1" lang="en-US" altLang="ja-JP" sz="1050" dirty="0" smtClean="0">
                          <a:solidFill>
                            <a:schemeClr val="tx1"/>
                          </a:solidFill>
                        </a:rPr>
                        <a:t>※</a:t>
                      </a:r>
                      <a:r>
                        <a:rPr kumimoji="1" lang="ja-JP" altLang="en-US" sz="1050" dirty="0" smtClean="0">
                          <a:solidFill>
                            <a:schemeClr val="tx1"/>
                          </a:solidFill>
                        </a:rPr>
                        <a:t>２：戦闘作戦行動のために発進準備中の航空機に対する給油及び整備を含まない。</a:t>
                      </a:r>
                      <a:endParaRPr kumimoji="1" lang="en-US" altLang="ja-JP" sz="1050" dirty="0" smtClean="0">
                        <a:solidFill>
                          <a:schemeClr val="tx1"/>
                        </a:solidFill>
                      </a:endParaRPr>
                    </a:p>
                    <a:p>
                      <a:pPr marL="87313" indent="-87313" algn="l"/>
                      <a:r>
                        <a:rPr kumimoji="1" lang="ja-JP" altLang="en-US" sz="1050" dirty="0" smtClean="0">
                          <a:solidFill>
                            <a:schemeClr val="tx1"/>
                          </a:solidFill>
                        </a:rPr>
                        <a:t>　　　</a:t>
                      </a:r>
                      <a:r>
                        <a:rPr kumimoji="1" lang="en-US" altLang="ja-JP" sz="1050" dirty="0" smtClean="0">
                          <a:solidFill>
                            <a:srgbClr val="0070C0"/>
                          </a:solidFill>
                        </a:rPr>
                        <a:t>※</a:t>
                      </a:r>
                      <a:r>
                        <a:rPr kumimoji="1" lang="ja-JP" altLang="en-US" sz="1050" dirty="0" smtClean="0">
                          <a:solidFill>
                            <a:srgbClr val="0070C0"/>
                          </a:solidFill>
                        </a:rPr>
                        <a:t>３：公海及びその上空で行われる輸送（傷病者の輸送中に行われる医療を含む。）を除き、我が国領域において実施（旧特措法との大きな違い）</a:t>
                      </a:r>
                      <a:endParaRPr kumimoji="1" lang="en-US" altLang="ja-JP" sz="1050" dirty="0" smtClean="0">
                        <a:solidFill>
                          <a:srgbClr val="0070C0"/>
                        </a:solidFill>
                      </a:endParaRPr>
                    </a:p>
                    <a:p>
                      <a:pPr marL="87313" indent="-87313" algn="l"/>
                      <a:r>
                        <a:rPr kumimoji="1" lang="ja-JP" altLang="en-US" sz="1050" b="0" i="0" u="none" strike="noStrike" kern="1200" cap="none" spc="0" normalizeH="0" baseline="0" noProof="0" dirty="0" smtClean="0">
                          <a:ln>
                            <a:noFill/>
                          </a:ln>
                          <a:solidFill>
                            <a:schemeClr val="tx1"/>
                          </a:solidFill>
                          <a:effectLst/>
                          <a:uLnTx/>
                          <a:uFillTx/>
                          <a:latin typeface="+mn-lt"/>
                          <a:ea typeface="+mn-ea"/>
                        </a:rPr>
                        <a:t>　　　</a:t>
                      </a:r>
                      <a:r>
                        <a:rPr kumimoji="1" lang="en-US" altLang="ja-JP" sz="1050" b="0" i="0" u="none" strike="noStrike" kern="1200" cap="none" spc="0" normalizeH="0" baseline="0" noProof="0" dirty="0" smtClean="0">
                          <a:ln>
                            <a:noFill/>
                          </a:ln>
                          <a:solidFill>
                            <a:schemeClr val="tx1"/>
                          </a:solidFill>
                          <a:effectLst/>
                          <a:uLnTx/>
                          <a:uFillTx/>
                          <a:latin typeface="+mn-lt"/>
                          <a:ea typeface="+mn-ea"/>
                        </a:rPr>
                        <a:t>※</a:t>
                      </a:r>
                      <a:r>
                        <a:rPr kumimoji="1" lang="ja-JP" altLang="en-US" sz="1050" b="0" i="0" u="none" strike="noStrike" kern="1200" cap="none" spc="0" normalizeH="0" baseline="0" noProof="0" dirty="0" smtClean="0">
                          <a:ln>
                            <a:noFill/>
                          </a:ln>
                          <a:solidFill>
                            <a:schemeClr val="tx1"/>
                          </a:solidFill>
                          <a:effectLst/>
                          <a:uLnTx/>
                          <a:uFillTx/>
                          <a:latin typeface="+mn-lt"/>
                          <a:ea typeface="+mn-ea"/>
                        </a:rPr>
                        <a:t>４：物品の輸送には、外国の領域における武器（弾薬を含む。）の陸上輸送を含まない。</a:t>
                      </a:r>
                      <a:endParaRPr kumimoji="1" lang="en-US" altLang="ja-JP" sz="1050" b="0" i="0" u="none" strike="noStrike" kern="1200" cap="none" spc="0" normalizeH="0" baseline="0" noProof="0" dirty="0" smtClean="0">
                        <a:ln>
                          <a:noFill/>
                        </a:ln>
                        <a:solidFill>
                          <a:schemeClr val="tx1"/>
                        </a:solidFill>
                        <a:effectLst/>
                        <a:uLnTx/>
                        <a:uFillTx/>
                        <a:latin typeface="+mn-lt"/>
                        <a:ea typeface="+mn-ea"/>
                      </a:endParaRPr>
                    </a:p>
                    <a:p>
                      <a:pPr marL="87313" marR="0" indent="-87313"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　　　</a:t>
                      </a:r>
                      <a:r>
                        <a:rPr kumimoji="1" lang="en-US" altLang="ja-JP" sz="1050" dirty="0" smtClean="0">
                          <a:solidFill>
                            <a:schemeClr val="tx1"/>
                          </a:solidFill>
                        </a:rPr>
                        <a:t>※</a:t>
                      </a:r>
                      <a:r>
                        <a:rPr kumimoji="1" lang="ja-JP" altLang="en-US" sz="1050" dirty="0" smtClean="0">
                          <a:solidFill>
                            <a:schemeClr val="tx1"/>
                          </a:solidFill>
                        </a:rPr>
                        <a:t>５：法律上の規定はないが、実施要項において、「物品の輸送に際しては、武器（弾薬を含む。）の輸送を行わないこと」とされていた。</a:t>
                      </a:r>
                      <a:endParaRPr kumimoji="1" lang="en-US" altLang="ja-JP" sz="1050" dirty="0" smtClean="0">
                        <a:solidFill>
                          <a:schemeClr val="tx1"/>
                        </a:solidFill>
                      </a:endParaRPr>
                    </a:p>
                  </a:txBody>
                  <a:tcPr anchor="ct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84406" marR="84406" marT="42203" marB="42203"/>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7" name="角丸四角形 6"/>
          <p:cNvSpPr/>
          <p:nvPr/>
        </p:nvSpPr>
        <p:spPr>
          <a:xfrm>
            <a:off x="578529" y="32188"/>
            <a:ext cx="7971130" cy="3227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62" dirty="0"/>
              <a:t>支援メニューの一覧</a:t>
            </a:r>
          </a:p>
        </p:txBody>
      </p:sp>
      <p:sp>
        <p:nvSpPr>
          <p:cNvPr id="3" name="下カーブ矢印 2"/>
          <p:cNvSpPr/>
          <p:nvPr/>
        </p:nvSpPr>
        <p:spPr>
          <a:xfrm>
            <a:off x="726141" y="406550"/>
            <a:ext cx="4719918" cy="225462"/>
          </a:xfrm>
          <a:prstGeom prst="curvedDownArrow">
            <a:avLst>
              <a:gd name="adj1" fmla="val 57173"/>
              <a:gd name="adj2" fmla="val 149823"/>
              <a:gd name="adj3" fmla="val 25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xmlns="" val="946222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lIns="36000" rIns="36000" rtlCol="0" anchor="ctr"/>
      <a:lstStyle>
        <a:defPPr marL="285750" indent="-285750">
          <a:lnSpc>
            <a:spcPts val="1600"/>
          </a:lnSpc>
          <a:spcBef>
            <a:spcPts val="700"/>
          </a:spcBef>
          <a:buClr>
            <a:prstClr val="black"/>
          </a:buClr>
          <a:buFont typeface="Wingdings" panose="05000000000000000000" pitchFamily="2" charset="2"/>
          <a:buChar char="Ø"/>
          <a:defRPr kumimoji="1" sz="1400" dirty="0" smtClean="0">
            <a:solidFill>
              <a:schemeClr val="tx1"/>
            </a:solidFill>
            <a:uFill>
              <a:solidFill>
                <a:srgbClr val="FF0000"/>
              </a:solidFill>
            </a:u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3193</TotalTime>
  <Words>1310</Words>
  <Application>Microsoft Office PowerPoint</Application>
  <PresentationFormat>画面に合わせる (4:3)</PresentationFormat>
  <Paragraphs>272</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4_Office テーマ</vt:lpstr>
      <vt:lpstr>スライド 0</vt:lpstr>
      <vt:lpstr>スライド 1</vt:lpstr>
      <vt:lpstr>スライド 2</vt:lpstr>
      <vt:lpstr>スライド 3</vt:lpstr>
    </vt:vector>
  </TitlesOfParts>
  <Company>内閣府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塚田 芙貴子（事態本室）</dc:creator>
  <cp:lastModifiedBy>自由民主党本部</cp:lastModifiedBy>
  <cp:revision>112</cp:revision>
  <cp:lastPrinted>2015-07-06T06:56:22Z</cp:lastPrinted>
  <dcterms:created xsi:type="dcterms:W3CDTF">2015-04-02T01:57:12Z</dcterms:created>
  <dcterms:modified xsi:type="dcterms:W3CDTF">2015-07-08T00:38:14Z</dcterms:modified>
</cp:coreProperties>
</file>